
<file path=[Content_Types].xml><?xml version="1.0" encoding="utf-8"?>
<Types xmlns="http://schemas.openxmlformats.org/package/2006/content-types">
  <Default Extension="xml" ContentType="application/xml"/>
  <Default Extension="jpeg" ContentType="image/jpeg"/>
  <Default Extension="rels" ContentType="application/vnd.openxmlformats-package.relationships+xml"/>
  <Default Extension="emf" ContentType="image/x-emf"/>
  <Default Extension="vml" ContentType="application/vnd.openxmlformats-officedocument.vmlDrawing"/>
  <Default Extension="bin" ContentType="application/vnd.openxmlformats-officedocument.oleObject"/>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4"/>
  </p:notesMasterIdLst>
  <p:sldIdLst>
    <p:sldId id="257" r:id="rId2"/>
    <p:sldId id="297" r:id="rId3"/>
    <p:sldId id="308" r:id="rId4"/>
    <p:sldId id="309" r:id="rId5"/>
    <p:sldId id="310" r:id="rId6"/>
    <p:sldId id="301" r:id="rId7"/>
    <p:sldId id="311" r:id="rId8"/>
    <p:sldId id="315" r:id="rId9"/>
    <p:sldId id="312" r:id="rId10"/>
    <p:sldId id="317" r:id="rId11"/>
    <p:sldId id="316" r:id="rId12"/>
    <p:sldId id="270" r:id="rId13"/>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172654"/>
    <a:srgbClr val="00166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16"/>
    <p:restoredTop sz="94661"/>
  </p:normalViewPr>
  <p:slideViewPr>
    <p:cSldViewPr>
      <p:cViewPr varScale="1">
        <p:scale>
          <a:sx n="199" d="100"/>
          <a:sy n="199" d="100"/>
        </p:scale>
        <p:origin x="440" y="176"/>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notesMaster" Target="notesMasters/notesMaster1.xml"/><Relationship Id="rId15" Type="http://schemas.openxmlformats.org/officeDocument/2006/relationships/presProps" Target="presProps.xml"/><Relationship Id="rId16" Type="http://schemas.openxmlformats.org/officeDocument/2006/relationships/viewProps" Target="viewProps.xml"/><Relationship Id="rId17" Type="http://schemas.openxmlformats.org/officeDocument/2006/relationships/theme" Target="theme/theme1.xml"/><Relationship Id="rId18" Type="http://schemas.openxmlformats.org/officeDocument/2006/relationships/tableStyles" Target="tableStyles.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10" Type="http://schemas.openxmlformats.org/officeDocument/2006/relationships/slide" Target="slides/slide9.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8543038-F271-B44C-A609-61624E5FF5AB}" type="doc">
      <dgm:prSet loTypeId="urn:microsoft.com/office/officeart/2005/8/layout/pyramid1" loCatId="" qsTypeId="urn:microsoft.com/office/officeart/2005/8/quickstyle/simple4" qsCatId="simple" csTypeId="urn:microsoft.com/office/officeart/2005/8/colors/accent1_2" csCatId="accent1" phldr="1"/>
      <dgm:spPr/>
      <dgm:t>
        <a:bodyPr/>
        <a:lstStyle/>
        <a:p>
          <a:endParaRPr lang="en-US"/>
        </a:p>
      </dgm:t>
    </dgm:pt>
    <dgm:pt modelId="{A13ED68C-9BEB-2D4C-9A9D-4FF7F696211E}">
      <dgm:prSet/>
      <dgm:spPr/>
      <dgm:t>
        <a:bodyPr/>
        <a:lstStyle/>
        <a:p>
          <a:pPr rtl="0"/>
          <a:r>
            <a:rPr lang="en-US" dirty="0" smtClean="0"/>
            <a:t>Spearman Rank-Order </a:t>
          </a:r>
          <a:r>
            <a:rPr lang="en-US" smtClean="0"/>
            <a:t>Correlation Test</a:t>
          </a:r>
          <a:endParaRPr lang="en-US" dirty="0"/>
        </a:p>
      </dgm:t>
    </dgm:pt>
    <dgm:pt modelId="{9F38B551-A426-E94C-BBA8-F4C2318589D2}" type="parTrans" cxnId="{27AAEF74-B392-6E4B-B302-2E38EAD6547A}">
      <dgm:prSet/>
      <dgm:spPr/>
      <dgm:t>
        <a:bodyPr/>
        <a:lstStyle/>
        <a:p>
          <a:endParaRPr lang="en-US"/>
        </a:p>
      </dgm:t>
    </dgm:pt>
    <dgm:pt modelId="{78C07CA1-B586-F244-AA77-DDAA5D980254}" type="sibTrans" cxnId="{27AAEF74-B392-6E4B-B302-2E38EAD6547A}">
      <dgm:prSet/>
      <dgm:spPr/>
      <dgm:t>
        <a:bodyPr/>
        <a:lstStyle/>
        <a:p>
          <a:endParaRPr lang="en-US"/>
        </a:p>
      </dgm:t>
    </dgm:pt>
    <dgm:pt modelId="{1CE252B9-E661-E545-A43D-AF9F6C107A4B}">
      <dgm:prSet/>
      <dgm:spPr/>
      <dgm:t>
        <a:bodyPr/>
        <a:lstStyle/>
        <a:p>
          <a:pPr rtl="0"/>
          <a:r>
            <a:rPr lang="en-US" dirty="0" smtClean="0"/>
            <a:t>End of Presentation</a:t>
          </a:r>
          <a:endParaRPr lang="en-US" dirty="0"/>
        </a:p>
      </dgm:t>
    </dgm:pt>
    <dgm:pt modelId="{F41F37CF-2695-E841-8D68-F7A0788E8A48}" type="parTrans" cxnId="{22084601-BF09-3748-9512-68D73C701C0D}">
      <dgm:prSet/>
      <dgm:spPr/>
      <dgm:t>
        <a:bodyPr/>
        <a:lstStyle/>
        <a:p>
          <a:endParaRPr lang="en-US"/>
        </a:p>
      </dgm:t>
    </dgm:pt>
    <dgm:pt modelId="{76A7FDA8-7558-F046-9383-FC32324FCF58}" type="sibTrans" cxnId="{22084601-BF09-3748-9512-68D73C701C0D}">
      <dgm:prSet/>
      <dgm:spPr/>
      <dgm:t>
        <a:bodyPr/>
        <a:lstStyle/>
        <a:p>
          <a:endParaRPr lang="en-US"/>
        </a:p>
      </dgm:t>
    </dgm:pt>
    <dgm:pt modelId="{1BD4007E-106D-184C-930C-DA383DE887FC}" type="pres">
      <dgm:prSet presAssocID="{F8543038-F271-B44C-A609-61624E5FF5AB}" presName="Name0" presStyleCnt="0">
        <dgm:presLayoutVars>
          <dgm:dir/>
          <dgm:animLvl val="lvl"/>
          <dgm:resizeHandles val="exact"/>
        </dgm:presLayoutVars>
      </dgm:prSet>
      <dgm:spPr/>
      <dgm:t>
        <a:bodyPr/>
        <a:lstStyle/>
        <a:p>
          <a:endParaRPr lang="en-US"/>
        </a:p>
      </dgm:t>
    </dgm:pt>
    <dgm:pt modelId="{51EFE25D-18DC-C347-AD87-891706CB57A3}" type="pres">
      <dgm:prSet presAssocID="{A13ED68C-9BEB-2D4C-9A9D-4FF7F696211E}" presName="Name8" presStyleCnt="0"/>
      <dgm:spPr/>
    </dgm:pt>
    <dgm:pt modelId="{84DC221C-8ADF-8F4C-A4AB-1ED1486C2BAB}" type="pres">
      <dgm:prSet presAssocID="{A13ED68C-9BEB-2D4C-9A9D-4FF7F696211E}" presName="level" presStyleLbl="node1" presStyleIdx="0" presStyleCnt="2">
        <dgm:presLayoutVars>
          <dgm:chMax val="1"/>
          <dgm:bulletEnabled val="1"/>
        </dgm:presLayoutVars>
      </dgm:prSet>
      <dgm:spPr/>
      <dgm:t>
        <a:bodyPr/>
        <a:lstStyle/>
        <a:p>
          <a:endParaRPr lang="en-US"/>
        </a:p>
      </dgm:t>
    </dgm:pt>
    <dgm:pt modelId="{2E2C436E-4AC4-9B44-A458-C394BA2F8995}" type="pres">
      <dgm:prSet presAssocID="{A13ED68C-9BEB-2D4C-9A9D-4FF7F696211E}" presName="levelTx" presStyleLbl="revTx" presStyleIdx="0" presStyleCnt="0">
        <dgm:presLayoutVars>
          <dgm:chMax val="1"/>
          <dgm:bulletEnabled val="1"/>
        </dgm:presLayoutVars>
      </dgm:prSet>
      <dgm:spPr/>
      <dgm:t>
        <a:bodyPr/>
        <a:lstStyle/>
        <a:p>
          <a:endParaRPr lang="en-US"/>
        </a:p>
      </dgm:t>
    </dgm:pt>
    <dgm:pt modelId="{22E6D29C-3EAE-224F-8EC6-90837AC9132C}" type="pres">
      <dgm:prSet presAssocID="{1CE252B9-E661-E545-A43D-AF9F6C107A4B}" presName="Name8" presStyleCnt="0"/>
      <dgm:spPr/>
    </dgm:pt>
    <dgm:pt modelId="{570ECD48-A719-8C40-9E13-BDECC43874A0}" type="pres">
      <dgm:prSet presAssocID="{1CE252B9-E661-E545-A43D-AF9F6C107A4B}" presName="level" presStyleLbl="node1" presStyleIdx="1" presStyleCnt="2">
        <dgm:presLayoutVars>
          <dgm:chMax val="1"/>
          <dgm:bulletEnabled val="1"/>
        </dgm:presLayoutVars>
      </dgm:prSet>
      <dgm:spPr/>
      <dgm:t>
        <a:bodyPr/>
        <a:lstStyle/>
        <a:p>
          <a:endParaRPr lang="en-US"/>
        </a:p>
      </dgm:t>
    </dgm:pt>
    <dgm:pt modelId="{8B3425F1-0D5A-7542-A13F-309B4F9FFBD7}" type="pres">
      <dgm:prSet presAssocID="{1CE252B9-E661-E545-A43D-AF9F6C107A4B}" presName="levelTx" presStyleLbl="revTx" presStyleIdx="0" presStyleCnt="0">
        <dgm:presLayoutVars>
          <dgm:chMax val="1"/>
          <dgm:bulletEnabled val="1"/>
        </dgm:presLayoutVars>
      </dgm:prSet>
      <dgm:spPr/>
      <dgm:t>
        <a:bodyPr/>
        <a:lstStyle/>
        <a:p>
          <a:endParaRPr lang="en-US"/>
        </a:p>
      </dgm:t>
    </dgm:pt>
  </dgm:ptLst>
  <dgm:cxnLst>
    <dgm:cxn modelId="{5A7C1D93-1DD1-F540-B2DB-FC90131399A3}" type="presOf" srcId="{1CE252B9-E661-E545-A43D-AF9F6C107A4B}" destId="{570ECD48-A719-8C40-9E13-BDECC43874A0}" srcOrd="0" destOrd="0" presId="urn:microsoft.com/office/officeart/2005/8/layout/pyramid1"/>
    <dgm:cxn modelId="{27AAEF74-B392-6E4B-B302-2E38EAD6547A}" srcId="{F8543038-F271-B44C-A609-61624E5FF5AB}" destId="{A13ED68C-9BEB-2D4C-9A9D-4FF7F696211E}" srcOrd="0" destOrd="0" parTransId="{9F38B551-A426-E94C-BBA8-F4C2318589D2}" sibTransId="{78C07CA1-B586-F244-AA77-DDAA5D980254}"/>
    <dgm:cxn modelId="{22084601-BF09-3748-9512-68D73C701C0D}" srcId="{F8543038-F271-B44C-A609-61624E5FF5AB}" destId="{1CE252B9-E661-E545-A43D-AF9F6C107A4B}" srcOrd="1" destOrd="0" parTransId="{F41F37CF-2695-E841-8D68-F7A0788E8A48}" sibTransId="{76A7FDA8-7558-F046-9383-FC32324FCF58}"/>
    <dgm:cxn modelId="{E6AB8C52-F67D-CF46-9B7F-29DC8CC3E45C}" type="presOf" srcId="{1CE252B9-E661-E545-A43D-AF9F6C107A4B}" destId="{8B3425F1-0D5A-7542-A13F-309B4F9FFBD7}" srcOrd="1" destOrd="0" presId="urn:microsoft.com/office/officeart/2005/8/layout/pyramid1"/>
    <dgm:cxn modelId="{8B9F9398-9AC1-4744-A8A7-50FA43E8864B}" type="presOf" srcId="{A13ED68C-9BEB-2D4C-9A9D-4FF7F696211E}" destId="{84DC221C-8ADF-8F4C-A4AB-1ED1486C2BAB}" srcOrd="0" destOrd="0" presId="urn:microsoft.com/office/officeart/2005/8/layout/pyramid1"/>
    <dgm:cxn modelId="{FB84AA25-CD53-E949-85A1-B4D86AA1731B}" type="presOf" srcId="{A13ED68C-9BEB-2D4C-9A9D-4FF7F696211E}" destId="{2E2C436E-4AC4-9B44-A458-C394BA2F8995}" srcOrd="1" destOrd="0" presId="urn:microsoft.com/office/officeart/2005/8/layout/pyramid1"/>
    <dgm:cxn modelId="{BE54CE90-2B65-3C48-98DC-A112BE4B3A38}" type="presOf" srcId="{F8543038-F271-B44C-A609-61624E5FF5AB}" destId="{1BD4007E-106D-184C-930C-DA383DE887FC}" srcOrd="0" destOrd="0" presId="urn:microsoft.com/office/officeart/2005/8/layout/pyramid1"/>
    <dgm:cxn modelId="{24926AB6-4747-9E49-A745-A872B79001F3}" type="presParOf" srcId="{1BD4007E-106D-184C-930C-DA383DE887FC}" destId="{51EFE25D-18DC-C347-AD87-891706CB57A3}" srcOrd="0" destOrd="0" presId="urn:microsoft.com/office/officeart/2005/8/layout/pyramid1"/>
    <dgm:cxn modelId="{DA719C80-045C-FA4D-8A09-EB699A307C15}" type="presParOf" srcId="{51EFE25D-18DC-C347-AD87-891706CB57A3}" destId="{84DC221C-8ADF-8F4C-A4AB-1ED1486C2BAB}" srcOrd="0" destOrd="0" presId="urn:microsoft.com/office/officeart/2005/8/layout/pyramid1"/>
    <dgm:cxn modelId="{8EE4E804-E076-EF46-825D-6EAB2394B0AD}" type="presParOf" srcId="{51EFE25D-18DC-C347-AD87-891706CB57A3}" destId="{2E2C436E-4AC4-9B44-A458-C394BA2F8995}" srcOrd="1" destOrd="0" presId="urn:microsoft.com/office/officeart/2005/8/layout/pyramid1"/>
    <dgm:cxn modelId="{862A46F9-BFCF-5C43-8112-18B9FAA9617B}" type="presParOf" srcId="{1BD4007E-106D-184C-930C-DA383DE887FC}" destId="{22E6D29C-3EAE-224F-8EC6-90837AC9132C}" srcOrd="1" destOrd="0" presId="urn:microsoft.com/office/officeart/2005/8/layout/pyramid1"/>
    <dgm:cxn modelId="{FA38F108-01DC-404A-A734-D0B7BE559B9A}" type="presParOf" srcId="{22E6D29C-3EAE-224F-8EC6-90837AC9132C}" destId="{570ECD48-A719-8C40-9E13-BDECC43874A0}" srcOrd="0" destOrd="0" presId="urn:microsoft.com/office/officeart/2005/8/layout/pyramid1"/>
    <dgm:cxn modelId="{6D90045A-DFA1-EA4B-A46C-3EF8067ECDF2}" type="presParOf" srcId="{22E6D29C-3EAE-224F-8EC6-90837AC9132C}" destId="{8B3425F1-0D5A-7542-A13F-309B4F9FFBD7}" srcOrd="1" destOrd="0" presId="urn:microsoft.com/office/officeart/2005/8/layout/pyramid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4DC221C-8ADF-8F4C-A4AB-1ED1486C2BAB}">
      <dsp:nvSpPr>
        <dsp:cNvPr id="0" name=""/>
        <dsp:cNvSpPr/>
      </dsp:nvSpPr>
      <dsp:spPr>
        <a:xfrm>
          <a:off x="2057400" y="0"/>
          <a:ext cx="4114800" cy="2910681"/>
        </a:xfrm>
        <a:prstGeom prst="trapezoid">
          <a:avLst>
            <a:gd name="adj" fmla="val 70684"/>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62230" tIns="62230" rIns="62230" bIns="62230" numCol="1" spcCol="1270" anchor="ctr" anchorCtr="0">
          <a:noAutofit/>
        </a:bodyPr>
        <a:lstStyle/>
        <a:p>
          <a:pPr lvl="0" algn="ctr" defTabSz="2178050" rtl="0">
            <a:lnSpc>
              <a:spcPct val="90000"/>
            </a:lnSpc>
            <a:spcBef>
              <a:spcPct val="0"/>
            </a:spcBef>
            <a:spcAft>
              <a:spcPct val="35000"/>
            </a:spcAft>
          </a:pPr>
          <a:r>
            <a:rPr lang="en-US" sz="4900" kern="1200" dirty="0" smtClean="0"/>
            <a:t>Spearman Rank-Order </a:t>
          </a:r>
          <a:r>
            <a:rPr lang="en-US" sz="4900" kern="1200" smtClean="0"/>
            <a:t>Correlation Test</a:t>
          </a:r>
          <a:endParaRPr lang="en-US" sz="4900" kern="1200" dirty="0"/>
        </a:p>
      </dsp:txBody>
      <dsp:txXfrm>
        <a:off x="2057400" y="0"/>
        <a:ext cx="4114800" cy="2910681"/>
      </dsp:txXfrm>
    </dsp:sp>
    <dsp:sp modelId="{570ECD48-A719-8C40-9E13-BDECC43874A0}">
      <dsp:nvSpPr>
        <dsp:cNvPr id="0" name=""/>
        <dsp:cNvSpPr/>
      </dsp:nvSpPr>
      <dsp:spPr>
        <a:xfrm>
          <a:off x="0" y="2910681"/>
          <a:ext cx="8229600" cy="2910681"/>
        </a:xfrm>
        <a:prstGeom prst="trapezoid">
          <a:avLst>
            <a:gd name="adj" fmla="val 70684"/>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62230" tIns="62230" rIns="62230" bIns="62230" numCol="1" spcCol="1270" anchor="ctr" anchorCtr="0">
          <a:noAutofit/>
        </a:bodyPr>
        <a:lstStyle/>
        <a:p>
          <a:pPr lvl="0" algn="ctr" defTabSz="2178050" rtl="0">
            <a:lnSpc>
              <a:spcPct val="90000"/>
            </a:lnSpc>
            <a:spcBef>
              <a:spcPct val="0"/>
            </a:spcBef>
            <a:spcAft>
              <a:spcPct val="35000"/>
            </a:spcAft>
          </a:pPr>
          <a:r>
            <a:rPr lang="en-US" sz="4900" kern="1200" dirty="0" smtClean="0"/>
            <a:t>End of Presentation</a:t>
          </a:r>
          <a:endParaRPr lang="en-US" sz="4900" kern="1200" dirty="0"/>
        </a:p>
      </dsp:txBody>
      <dsp:txXfrm>
        <a:off x="1440179" y="2910681"/>
        <a:ext cx="5349240" cy="2910681"/>
      </dsp:txXfrm>
    </dsp:sp>
  </dsp:spTree>
</dsp:drawing>
</file>

<file path=ppt/diagrams/layout1.xml><?xml version="1.0" encoding="utf-8"?>
<dgm:layoutDef xmlns:dgm="http://schemas.openxmlformats.org/drawingml/2006/diagram" xmlns:a="http://schemas.openxmlformats.org/drawingml/2006/main" uniqueId="urn:microsoft.com/office/officeart/2005/8/layout/pyramid1">
  <dgm:title val=""/>
  <dgm:desc val=""/>
  <dgm:catLst>
    <dgm:cat type="pyramid" pri="1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pyra">
          <dgm:param type="linDir" val="fromB"/>
          <dgm:param type="txDir" val="fromT"/>
          <dgm:param type="pyraAcctPos" val="aft"/>
          <dgm:param type="pyraAcctTxMar" val="step"/>
          <dgm:param type="pyraAcctBkgdNode" val="acctBkgd"/>
          <dgm:param type="pyraAcctTxNode" val="acctTx"/>
          <dgm:param type="pyraLvlNode" val="level"/>
        </dgm:alg>
      </dgm:if>
      <dgm:else name="Name3">
        <dgm:alg type="pyra">
          <dgm:param type="linDir" val="fromB"/>
          <dgm:param type="txDir" val="fromT"/>
          <dgm:param type="pyraAcctPos" val="bef"/>
          <dgm:param type="pyraAcctTxMar" val="step"/>
          <dgm:param type="pyraAcctBkgdNode" val="acctBkgd"/>
          <dgm:param type="pyraAcctTxNode" val="acctTx"/>
          <dgm:param type="pyraLvlNode" val="level"/>
        </dgm:alg>
      </dgm:else>
    </dgm:choose>
    <dgm:shape xmlns:r="http://schemas.openxmlformats.org/officeDocument/2006/relationships" r:blip="">
      <dgm:adjLst/>
    </dgm:shape>
    <dgm:presOf/>
    <dgm:choose name="Name4">
      <dgm:if name="Name5" axis="root des" ptType="all node" func="maxDepth" op="gte" val="2">
        <dgm:constrLst>
          <dgm:constr type="primFontSz" for="des" forName="levelTx" op="equ"/>
          <dgm:constr type="secFontSz" for="des" forName="acctTx" op="equ"/>
          <dgm:constr type="pyraAcctRatio" val="0.32"/>
        </dgm:constrLst>
      </dgm:if>
      <dgm:else name="Name6">
        <dgm:constrLst>
          <dgm:constr type="primFontSz" for="des" forName="levelTx" op="equ"/>
          <dgm:constr type="secFontSz" for="des" forName="acctTx" op="equ"/>
          <dgm:constr type="pyraAcctRatio"/>
        </dgm:constrLst>
      </dgm:else>
    </dgm:choose>
    <dgm:ruleLst/>
    <dgm:forEach name="Name7" axis="ch" ptType="node">
      <dgm:layoutNode name="Name8">
        <dgm:alg type="composite">
          <dgm:param type="horzAlign" val="none"/>
        </dgm:alg>
        <dgm:shape xmlns:r="http://schemas.openxmlformats.org/officeDocument/2006/relationships" r:blip="">
          <dgm:adjLst/>
        </dgm:shape>
        <dgm:presOf/>
        <dgm:choose name="Name9">
          <dgm:if name="Name10" axis="self" ptType="node" func="pos" op="equ" val="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dgm:constr type="h" for="ch" forName="levelTx" refType="h" refFor="ch" refForName="level"/>
            </dgm:constrLst>
          </dgm:if>
          <dgm:else name="Name1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fact="0.65"/>
              <dgm:constr type="h" for="ch" forName="levelTx" refType="h" refFor="ch" refForName="level"/>
            </dgm:constrLst>
          </dgm:else>
        </dgm:choose>
        <dgm:ruleLst/>
        <dgm:choose name="Name12">
          <dgm:if name="Name13" axis="ch" ptType="node" func="cnt" op="gte" val="1">
            <dgm:layoutNode name="acctBkgd" styleLbl="alignAcc1">
              <dgm:alg type="sp"/>
              <dgm:shape xmlns:r="http://schemas.openxmlformats.org/officeDocument/2006/relationships" type="nonIsoscelesTrapezoid" r:blip="">
                <dgm:adjLst/>
              </dgm:shape>
              <dgm:presOf axis="des" ptType="node"/>
              <dgm:constrLst/>
              <dgm:ruleLst/>
            </dgm:layoutNode>
            <dgm:layoutNode name="acctTx" styleLbl="alignAcc1">
              <dgm:varLst>
                <dgm:bulletEnabled val="1"/>
              </dgm:varLst>
              <dgm:alg type="tx">
                <dgm:param type="stBulletLvl" val="1"/>
                <dgm:param type="txAnchorVertCh" val="mid"/>
              </dgm:alg>
              <dgm:shape xmlns:r="http://schemas.openxmlformats.org/officeDocument/2006/relationships" type="nonIsoscelesTrapezoid" r:blip="" hideGeom="1">
                <dgm:adjLst/>
              </dgm:shape>
              <dgm:presOf axis="des" ptType="node"/>
              <dgm:constrLst>
                <dgm:constr type="secFontSz" val="65"/>
                <dgm:constr type="primFontSz" refType="secFontSz"/>
                <dgm:constr type="tMarg" refType="secFontSz" fact="0.3"/>
                <dgm:constr type="bMarg" refType="secFontSz" fact="0.3"/>
                <dgm:constr type="lMarg" refType="secFontSz" fact="0.3"/>
                <dgm:constr type="rMarg" refType="secFontSz" fact="0.3"/>
              </dgm:constrLst>
              <dgm:ruleLst>
                <dgm:rule type="secFontSz" val="5" fact="NaN" max="NaN"/>
              </dgm:ruleLst>
            </dgm:layoutNode>
          </dgm:if>
          <dgm:else name="Name14"/>
        </dgm:choose>
        <dgm:layoutNode name="level">
          <dgm:varLst>
            <dgm:chMax val="1"/>
            <dgm:bulletEnabled val="1"/>
          </dgm:varLst>
          <dgm:alg type="sp"/>
          <dgm:shape xmlns:r="http://schemas.openxmlformats.org/officeDocument/2006/relationships" type="trapezoid" r:blip="">
            <dgm:adjLst/>
          </dgm:shape>
          <dgm:presOf axis="self"/>
          <dgm:constrLst>
            <dgm:constr type="h" val="500"/>
            <dgm:constr type="w" val="1"/>
          </dgm:constrLst>
          <dgm:ruleLst/>
        </dgm:layoutNode>
        <dgm:layoutNode name="levelTx" styleLbl="revTx">
          <dgm:varLst>
            <dgm:chMax val="1"/>
            <dgm:bulletEnabled val="1"/>
          </dgm:varLst>
          <dgm:alg type="tx"/>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3.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4.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19252747-AACE-4AB3-AD6C-7312DB1EC921}" type="datetimeFigureOut">
              <a:rPr lang="en-US" smtClean="0"/>
              <a:t>10/20/15</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AAD0BF41-17FD-43F1-B3B5-5D96A472EB62}" type="slidenum">
              <a:rPr lang="en-US" smtClean="0"/>
              <a:t>‹#›</a:t>
            </a:fld>
            <a:endParaRPr lang="en-US"/>
          </a:p>
        </p:txBody>
      </p:sp>
    </p:spTree>
    <p:extLst>
      <p:ext uri="{BB962C8B-B14F-4D97-AF65-F5344CB8AC3E}">
        <p14:creationId xmlns:p14="http://schemas.microsoft.com/office/powerpoint/2010/main" val="383908285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p>
            <a:fld id="{599D3853-3188-4398-ABA6-307A6729E8D4}" type="datetime1">
              <a:rPr lang="en-US" smtClean="0"/>
              <a:t>10/20/15</a:t>
            </a:fld>
            <a:endParaRPr lang="en-US"/>
          </a:p>
        </p:txBody>
      </p:sp>
      <p:sp>
        <p:nvSpPr>
          <p:cNvPr id="5" name="Footer Placeholder 4"/>
          <p:cNvSpPr>
            <a:spLocks noGrp="1"/>
          </p:cNvSpPr>
          <p:nvPr>
            <p:ph type="ftr" sz="quarter" idx="11"/>
          </p:nvPr>
        </p:nvSpPr>
        <p:spPr/>
        <p:txBody>
          <a:bodyPr/>
          <a:lstStyle/>
          <a:p>
            <a:r>
              <a:rPr lang="en-US" smtClean="0"/>
              <a:t>Copyright 2014 by Alfred P. Rovai, Jason D. Baker, and Michael K. Ponton</a:t>
            </a:r>
            <a:endParaRPr lang="en-US"/>
          </a:p>
        </p:txBody>
      </p:sp>
      <p:sp>
        <p:nvSpPr>
          <p:cNvPr id="6" name="Slide Number Placeholder 5"/>
          <p:cNvSpPr>
            <a:spLocks noGrp="1"/>
          </p:cNvSpPr>
          <p:nvPr>
            <p:ph type="sldNum" sz="quarter" idx="12"/>
          </p:nvPr>
        </p:nvSpPr>
        <p:spPr/>
        <p:txBody>
          <a:bodyPr/>
          <a:lstStyle/>
          <a:p>
            <a:fld id="{AB22AE74-9504-4F08-A931-E4840DD8D596}" type="slidenum">
              <a:rPr lang="en-US" smtClean="0"/>
              <a:t>‹#›</a:t>
            </a:fld>
            <a:endParaRPr lang="en-US"/>
          </a:p>
        </p:txBody>
      </p:sp>
    </p:spTree>
    <p:extLst>
      <p:ext uri="{BB962C8B-B14F-4D97-AF65-F5344CB8AC3E}">
        <p14:creationId xmlns:p14="http://schemas.microsoft.com/office/powerpoint/2010/main" val="85444502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C0807B9-823A-44D3-A830-9795654C6833}" type="datetime1">
              <a:rPr lang="en-US" smtClean="0"/>
              <a:t>10/20/15</a:t>
            </a:fld>
            <a:endParaRPr lang="en-US"/>
          </a:p>
        </p:txBody>
      </p:sp>
      <p:sp>
        <p:nvSpPr>
          <p:cNvPr id="5" name="Footer Placeholder 4"/>
          <p:cNvSpPr>
            <a:spLocks noGrp="1"/>
          </p:cNvSpPr>
          <p:nvPr>
            <p:ph type="ftr" sz="quarter" idx="11"/>
          </p:nvPr>
        </p:nvSpPr>
        <p:spPr/>
        <p:txBody>
          <a:bodyPr/>
          <a:lstStyle/>
          <a:p>
            <a:r>
              <a:rPr lang="en-US" smtClean="0"/>
              <a:t>Copyright 2014 by Alfred P. Rovai, Jason D. Baker, and Michael K. Ponton</a:t>
            </a:r>
            <a:endParaRPr lang="en-US"/>
          </a:p>
        </p:txBody>
      </p:sp>
      <p:sp>
        <p:nvSpPr>
          <p:cNvPr id="6" name="Slide Number Placeholder 5"/>
          <p:cNvSpPr>
            <a:spLocks noGrp="1"/>
          </p:cNvSpPr>
          <p:nvPr>
            <p:ph type="sldNum" sz="quarter" idx="12"/>
          </p:nvPr>
        </p:nvSpPr>
        <p:spPr/>
        <p:txBody>
          <a:bodyPr/>
          <a:lstStyle/>
          <a:p>
            <a:fld id="{AB22AE74-9504-4F08-A931-E4840DD8D596}" type="slidenum">
              <a:rPr lang="en-US" smtClean="0"/>
              <a:t>‹#›</a:t>
            </a:fld>
            <a:endParaRPr lang="en-US"/>
          </a:p>
        </p:txBody>
      </p:sp>
    </p:spTree>
    <p:extLst>
      <p:ext uri="{BB962C8B-B14F-4D97-AF65-F5344CB8AC3E}">
        <p14:creationId xmlns:p14="http://schemas.microsoft.com/office/powerpoint/2010/main" val="395594663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CD9C3463-EF26-4505-A3D6-0AEDC3E83E98}" type="datetime1">
              <a:rPr lang="en-US" smtClean="0"/>
              <a:t>10/20/15</a:t>
            </a:fld>
            <a:endParaRPr lang="en-US"/>
          </a:p>
        </p:txBody>
      </p:sp>
      <p:sp>
        <p:nvSpPr>
          <p:cNvPr id="5" name="Footer Placeholder 4"/>
          <p:cNvSpPr>
            <a:spLocks noGrp="1"/>
          </p:cNvSpPr>
          <p:nvPr>
            <p:ph type="ftr" sz="quarter" idx="11"/>
          </p:nvPr>
        </p:nvSpPr>
        <p:spPr/>
        <p:txBody>
          <a:bodyPr/>
          <a:lstStyle/>
          <a:p>
            <a:r>
              <a:rPr lang="en-US" smtClean="0"/>
              <a:t>Copyright 2014 by Alfred P. Rovai, Jason D. Baker, and Michael K. Ponton</a:t>
            </a:r>
            <a:endParaRPr lang="en-US"/>
          </a:p>
        </p:txBody>
      </p:sp>
      <p:sp>
        <p:nvSpPr>
          <p:cNvPr id="6" name="Slide Number Placeholder 5"/>
          <p:cNvSpPr>
            <a:spLocks noGrp="1"/>
          </p:cNvSpPr>
          <p:nvPr>
            <p:ph type="sldNum" sz="quarter" idx="12"/>
          </p:nvPr>
        </p:nvSpPr>
        <p:spPr/>
        <p:txBody>
          <a:bodyPr/>
          <a:lstStyle/>
          <a:p>
            <a:fld id="{AB22AE74-9504-4F08-A931-E4840DD8D596}" type="slidenum">
              <a:rPr lang="en-US" smtClean="0"/>
              <a:t>‹#›</a:t>
            </a:fld>
            <a:endParaRPr lang="en-US"/>
          </a:p>
        </p:txBody>
      </p:sp>
    </p:spTree>
    <p:extLst>
      <p:ext uri="{BB962C8B-B14F-4D97-AF65-F5344CB8AC3E}">
        <p14:creationId xmlns:p14="http://schemas.microsoft.com/office/powerpoint/2010/main" val="402077405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4D596679-7B7E-454E-A95C-517422D3966C}" type="datetime1">
              <a:rPr lang="en-US" smtClean="0"/>
              <a:t>10/20/15</a:t>
            </a:fld>
            <a:endParaRPr lang="en-US"/>
          </a:p>
        </p:txBody>
      </p:sp>
      <p:sp>
        <p:nvSpPr>
          <p:cNvPr id="6" name="Footer Placeholder 5"/>
          <p:cNvSpPr>
            <a:spLocks noGrp="1"/>
          </p:cNvSpPr>
          <p:nvPr>
            <p:ph type="ftr" sz="quarter" idx="11"/>
          </p:nvPr>
        </p:nvSpPr>
        <p:spPr/>
        <p:txBody>
          <a:bodyPr/>
          <a:lstStyle/>
          <a:p>
            <a:r>
              <a:rPr lang="en-US" smtClean="0"/>
              <a:t>Copyright 2014 by Alfred P. Rovai, Jason D. Baker, and Michael K. Ponton</a:t>
            </a:r>
            <a:endParaRPr lang="en-US"/>
          </a:p>
        </p:txBody>
      </p:sp>
      <p:sp>
        <p:nvSpPr>
          <p:cNvPr id="7" name="Slide Number Placeholder 6"/>
          <p:cNvSpPr>
            <a:spLocks noGrp="1"/>
          </p:cNvSpPr>
          <p:nvPr>
            <p:ph type="sldNum" sz="quarter" idx="12"/>
          </p:nvPr>
        </p:nvSpPr>
        <p:spPr/>
        <p:txBody>
          <a:bodyPr/>
          <a:lstStyle/>
          <a:p>
            <a:fld id="{AB22AE74-9504-4F08-A931-E4840DD8D596}" type="slidenum">
              <a:rPr lang="en-US" smtClean="0"/>
              <a:t>‹#›</a:t>
            </a:fld>
            <a:endParaRPr lang="en-US"/>
          </a:p>
        </p:txBody>
      </p:sp>
    </p:spTree>
    <p:extLst>
      <p:ext uri="{BB962C8B-B14F-4D97-AF65-F5344CB8AC3E}">
        <p14:creationId xmlns:p14="http://schemas.microsoft.com/office/powerpoint/2010/main" val="355174825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8230070E-D363-4A9C-B911-D9A463825519}" type="datetime1">
              <a:rPr lang="en-US" smtClean="0"/>
              <a:t>10/20/15</a:t>
            </a:fld>
            <a:endParaRPr lang="en-US"/>
          </a:p>
        </p:txBody>
      </p:sp>
      <p:sp>
        <p:nvSpPr>
          <p:cNvPr id="8" name="Footer Placeholder 7"/>
          <p:cNvSpPr>
            <a:spLocks noGrp="1"/>
          </p:cNvSpPr>
          <p:nvPr>
            <p:ph type="ftr" sz="quarter" idx="11"/>
          </p:nvPr>
        </p:nvSpPr>
        <p:spPr/>
        <p:txBody>
          <a:bodyPr/>
          <a:lstStyle/>
          <a:p>
            <a:r>
              <a:rPr lang="en-US" smtClean="0"/>
              <a:t>Copyright 2014 by Alfred P. Rovai, Jason D. Baker, and Michael K. Ponton</a:t>
            </a:r>
            <a:endParaRPr lang="en-US"/>
          </a:p>
        </p:txBody>
      </p:sp>
      <p:sp>
        <p:nvSpPr>
          <p:cNvPr id="9" name="Slide Number Placeholder 8"/>
          <p:cNvSpPr>
            <a:spLocks noGrp="1"/>
          </p:cNvSpPr>
          <p:nvPr>
            <p:ph type="sldNum" sz="quarter" idx="12"/>
          </p:nvPr>
        </p:nvSpPr>
        <p:spPr/>
        <p:txBody>
          <a:bodyPr/>
          <a:lstStyle/>
          <a:p>
            <a:fld id="{AB22AE74-9504-4F08-A931-E4840DD8D596}" type="slidenum">
              <a:rPr lang="en-US" smtClean="0"/>
              <a:t>‹#›</a:t>
            </a:fld>
            <a:endParaRPr lang="en-US"/>
          </a:p>
        </p:txBody>
      </p:sp>
    </p:spTree>
    <p:extLst>
      <p:ext uri="{BB962C8B-B14F-4D97-AF65-F5344CB8AC3E}">
        <p14:creationId xmlns:p14="http://schemas.microsoft.com/office/powerpoint/2010/main" val="339206632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FDB230E1-7F74-4E93-A867-A38B563B8581}" type="datetime1">
              <a:rPr lang="en-US" smtClean="0"/>
              <a:t>10/20/15</a:t>
            </a:fld>
            <a:endParaRPr lang="en-US"/>
          </a:p>
        </p:txBody>
      </p:sp>
      <p:sp>
        <p:nvSpPr>
          <p:cNvPr id="4" name="Footer Placeholder 3"/>
          <p:cNvSpPr>
            <a:spLocks noGrp="1"/>
          </p:cNvSpPr>
          <p:nvPr>
            <p:ph type="ftr" sz="quarter" idx="11"/>
          </p:nvPr>
        </p:nvSpPr>
        <p:spPr/>
        <p:txBody>
          <a:bodyPr/>
          <a:lstStyle/>
          <a:p>
            <a:r>
              <a:rPr lang="en-US" smtClean="0"/>
              <a:t>Copyright 2014 by Alfred P. Rovai, Jason D. Baker, and Michael K. Ponton</a:t>
            </a:r>
            <a:endParaRPr lang="en-US"/>
          </a:p>
        </p:txBody>
      </p:sp>
      <p:sp>
        <p:nvSpPr>
          <p:cNvPr id="5" name="Slide Number Placeholder 4"/>
          <p:cNvSpPr>
            <a:spLocks noGrp="1"/>
          </p:cNvSpPr>
          <p:nvPr>
            <p:ph type="sldNum" sz="quarter" idx="12"/>
          </p:nvPr>
        </p:nvSpPr>
        <p:spPr/>
        <p:txBody>
          <a:bodyPr/>
          <a:lstStyle/>
          <a:p>
            <a:fld id="{AB22AE74-9504-4F08-A931-E4840DD8D596}" type="slidenum">
              <a:rPr lang="en-US" smtClean="0"/>
              <a:t>‹#›</a:t>
            </a:fld>
            <a:endParaRPr lang="en-US"/>
          </a:p>
        </p:txBody>
      </p:sp>
    </p:spTree>
    <p:extLst>
      <p:ext uri="{BB962C8B-B14F-4D97-AF65-F5344CB8AC3E}">
        <p14:creationId xmlns:p14="http://schemas.microsoft.com/office/powerpoint/2010/main" val="238259576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056A8B3-707A-4C07-A3A9-C9341EB252BF}" type="datetime1">
              <a:rPr lang="en-US" smtClean="0"/>
              <a:t>10/20/15</a:t>
            </a:fld>
            <a:endParaRPr lang="en-US"/>
          </a:p>
        </p:txBody>
      </p:sp>
      <p:sp>
        <p:nvSpPr>
          <p:cNvPr id="3" name="Footer Placeholder 2"/>
          <p:cNvSpPr>
            <a:spLocks noGrp="1"/>
          </p:cNvSpPr>
          <p:nvPr>
            <p:ph type="ftr" sz="quarter" idx="11"/>
          </p:nvPr>
        </p:nvSpPr>
        <p:spPr/>
        <p:txBody>
          <a:bodyPr/>
          <a:lstStyle/>
          <a:p>
            <a:r>
              <a:rPr lang="en-US" smtClean="0"/>
              <a:t>Copyright 2014 by Alfred P. Rovai, Jason D. Baker, and Michael K. Ponton</a:t>
            </a:r>
            <a:endParaRPr lang="en-US"/>
          </a:p>
        </p:txBody>
      </p:sp>
      <p:sp>
        <p:nvSpPr>
          <p:cNvPr id="4" name="Slide Number Placeholder 3"/>
          <p:cNvSpPr>
            <a:spLocks noGrp="1"/>
          </p:cNvSpPr>
          <p:nvPr>
            <p:ph type="sldNum" sz="quarter" idx="12"/>
          </p:nvPr>
        </p:nvSpPr>
        <p:spPr/>
        <p:txBody>
          <a:bodyPr/>
          <a:lstStyle/>
          <a:p>
            <a:fld id="{AB22AE74-9504-4F08-A931-E4840DD8D596}" type="slidenum">
              <a:rPr lang="en-US" smtClean="0"/>
              <a:t>‹#›</a:t>
            </a:fld>
            <a:endParaRPr lang="en-US"/>
          </a:p>
        </p:txBody>
      </p:sp>
    </p:spTree>
    <p:extLst>
      <p:ext uri="{BB962C8B-B14F-4D97-AF65-F5344CB8AC3E}">
        <p14:creationId xmlns:p14="http://schemas.microsoft.com/office/powerpoint/2010/main" val="144012199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02D16A4-BEE0-4D5E-9504-098B3B1FCA6F}" type="datetime1">
              <a:rPr lang="en-US" smtClean="0"/>
              <a:t>10/20/15</a:t>
            </a:fld>
            <a:endParaRPr lang="en-US"/>
          </a:p>
        </p:txBody>
      </p:sp>
      <p:sp>
        <p:nvSpPr>
          <p:cNvPr id="6" name="Footer Placeholder 5"/>
          <p:cNvSpPr>
            <a:spLocks noGrp="1"/>
          </p:cNvSpPr>
          <p:nvPr>
            <p:ph type="ftr" sz="quarter" idx="11"/>
          </p:nvPr>
        </p:nvSpPr>
        <p:spPr/>
        <p:txBody>
          <a:bodyPr/>
          <a:lstStyle/>
          <a:p>
            <a:r>
              <a:rPr lang="en-US" smtClean="0"/>
              <a:t>Copyright 2014 by Alfred P. Rovai, Jason D. Baker, and Michael K. Ponton</a:t>
            </a:r>
            <a:endParaRPr lang="en-US"/>
          </a:p>
        </p:txBody>
      </p:sp>
      <p:sp>
        <p:nvSpPr>
          <p:cNvPr id="7" name="Slide Number Placeholder 6"/>
          <p:cNvSpPr>
            <a:spLocks noGrp="1"/>
          </p:cNvSpPr>
          <p:nvPr>
            <p:ph type="sldNum" sz="quarter" idx="12"/>
          </p:nvPr>
        </p:nvSpPr>
        <p:spPr/>
        <p:txBody>
          <a:bodyPr/>
          <a:lstStyle/>
          <a:p>
            <a:fld id="{AB22AE74-9504-4F08-A931-E4840DD8D596}" type="slidenum">
              <a:rPr lang="en-US" smtClean="0"/>
              <a:t>‹#›</a:t>
            </a:fld>
            <a:endParaRPr lang="en-US"/>
          </a:p>
        </p:txBody>
      </p:sp>
    </p:spTree>
    <p:extLst>
      <p:ext uri="{BB962C8B-B14F-4D97-AF65-F5344CB8AC3E}">
        <p14:creationId xmlns:p14="http://schemas.microsoft.com/office/powerpoint/2010/main" val="417297577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D87DDE4-DA66-47F5-B123-60C0B0D7E1BE}" type="datetime1">
              <a:rPr lang="en-US" smtClean="0"/>
              <a:t>10/20/15</a:t>
            </a:fld>
            <a:endParaRPr lang="en-US"/>
          </a:p>
        </p:txBody>
      </p:sp>
      <p:sp>
        <p:nvSpPr>
          <p:cNvPr id="6" name="Footer Placeholder 5"/>
          <p:cNvSpPr>
            <a:spLocks noGrp="1"/>
          </p:cNvSpPr>
          <p:nvPr>
            <p:ph type="ftr" sz="quarter" idx="11"/>
          </p:nvPr>
        </p:nvSpPr>
        <p:spPr/>
        <p:txBody>
          <a:bodyPr/>
          <a:lstStyle/>
          <a:p>
            <a:r>
              <a:rPr lang="en-US" smtClean="0"/>
              <a:t>Copyright 2014 by Alfred P. Rovai, Jason D. Baker, and Michael K. Ponton</a:t>
            </a:r>
            <a:endParaRPr lang="en-US"/>
          </a:p>
        </p:txBody>
      </p:sp>
      <p:sp>
        <p:nvSpPr>
          <p:cNvPr id="7" name="Slide Number Placeholder 6"/>
          <p:cNvSpPr>
            <a:spLocks noGrp="1"/>
          </p:cNvSpPr>
          <p:nvPr>
            <p:ph type="sldNum" sz="quarter" idx="12"/>
          </p:nvPr>
        </p:nvSpPr>
        <p:spPr/>
        <p:txBody>
          <a:bodyPr/>
          <a:lstStyle/>
          <a:p>
            <a:fld id="{AB22AE74-9504-4F08-A931-E4840DD8D596}" type="slidenum">
              <a:rPr lang="en-US" smtClean="0"/>
              <a:t>‹#›</a:t>
            </a:fld>
            <a:endParaRPr lang="en-US"/>
          </a:p>
        </p:txBody>
      </p:sp>
    </p:spTree>
    <p:extLst>
      <p:ext uri="{BB962C8B-B14F-4D97-AF65-F5344CB8AC3E}">
        <p14:creationId xmlns:p14="http://schemas.microsoft.com/office/powerpoint/2010/main" val="169650114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28B7D93-0BE6-4CF8-9B57-C245C6C87181}" type="datetime1">
              <a:rPr lang="en-US" smtClean="0"/>
              <a:t>10/20/15</a:t>
            </a:fld>
            <a:endParaRPr lang="en-US"/>
          </a:p>
        </p:txBody>
      </p:sp>
      <p:sp>
        <p:nvSpPr>
          <p:cNvPr id="5" name="Footer Placeholder 4"/>
          <p:cNvSpPr>
            <a:spLocks noGrp="1"/>
          </p:cNvSpPr>
          <p:nvPr>
            <p:ph type="ftr" sz="quarter" idx="11"/>
          </p:nvPr>
        </p:nvSpPr>
        <p:spPr/>
        <p:txBody>
          <a:bodyPr/>
          <a:lstStyle/>
          <a:p>
            <a:r>
              <a:rPr lang="en-US" smtClean="0"/>
              <a:t>Copyright 2014 by Alfred P. Rovai, Jason D. Baker, and Michael K. Ponton</a:t>
            </a:r>
            <a:endParaRPr lang="en-US"/>
          </a:p>
        </p:txBody>
      </p:sp>
      <p:sp>
        <p:nvSpPr>
          <p:cNvPr id="6" name="Slide Number Placeholder 5"/>
          <p:cNvSpPr>
            <a:spLocks noGrp="1"/>
          </p:cNvSpPr>
          <p:nvPr>
            <p:ph type="sldNum" sz="quarter" idx="12"/>
          </p:nvPr>
        </p:nvSpPr>
        <p:spPr/>
        <p:txBody>
          <a:bodyPr/>
          <a:lstStyle/>
          <a:p>
            <a:fld id="{AB22AE74-9504-4F08-A931-E4840DD8D596}" type="slidenum">
              <a:rPr lang="en-US" smtClean="0"/>
              <a:t>‹#›</a:t>
            </a:fld>
            <a:endParaRPr lang="en-US"/>
          </a:p>
        </p:txBody>
      </p:sp>
    </p:spTree>
    <p:extLst>
      <p:ext uri="{BB962C8B-B14F-4D97-AF65-F5344CB8AC3E}">
        <p14:creationId xmlns:p14="http://schemas.microsoft.com/office/powerpoint/2010/main" val="487352609"/>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 Id="rId11"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01667"/>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C9F85E7-6387-462E-9934-6C92A8736218}" type="datetime1">
              <a:rPr lang="en-US" smtClean="0"/>
              <a:t>10/20/15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smtClean="0"/>
              <a:t>Copyright 2014 by Alfred P. Rovai, Jason D. Baker, and Michael K. Ponton</a:t>
            </a: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B22AE74-9504-4F08-A931-E4840DD8D596}" type="slidenum">
              <a:rPr lang="en-US" smtClean="0"/>
              <a:t>‹#›</a:t>
            </a:fld>
            <a:endParaRPr lang="en-US"/>
          </a:p>
        </p:txBody>
      </p:sp>
    </p:spTree>
    <p:extLst>
      <p:ext uri="{BB962C8B-B14F-4D97-AF65-F5344CB8AC3E}">
        <p14:creationId xmlns:p14="http://schemas.microsoft.com/office/powerpoint/2010/main" val="937107555"/>
      </p:ext>
    </p:extLst>
  </p:cSld>
  <p:clrMap bg1="lt1" tx1="dk1" bg2="lt2" tx2="dk2" accent1="accent1" accent2="accent2" accent3="accent3" accent4="accent4" accent5="accent5" accent6="accent6" hlink="hlink" folHlink="folHlink"/>
  <p:sldLayoutIdLst>
    <p:sldLayoutId id="2147483650" r:id="rId1"/>
    <p:sldLayoutId id="2147483651" r:id="rId2"/>
    <p:sldLayoutId id="2147483652" r:id="rId3"/>
    <p:sldLayoutId id="2147483653" r:id="rId4"/>
    <p:sldLayoutId id="2147483654" r:id="rId5"/>
    <p:sldLayoutId id="2147483655" r:id="rId6"/>
    <p:sldLayoutId id="2147483656" r:id="rId7"/>
    <p:sldLayoutId id="2147483657" r:id="rId8"/>
    <p:sldLayoutId id="2147483658" r:id="rId9"/>
    <p:sldLayoutId id="2147483659" r:id="rId10"/>
  </p:sldLayoutIdLst>
  <p:hf sldNum="0" hd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emf"/><Relationship Id="rId3" Type="http://schemas.openxmlformats.org/officeDocument/2006/relationships/image" Target="../media/image2.jpe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1.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diagramLayout" Target="../diagrams/layout1.xml"/><Relationship Id="rId4" Type="http://schemas.openxmlformats.org/officeDocument/2006/relationships/diagramQuickStyle" Target="../diagrams/quickStyle1.xml"/><Relationship Id="rId5" Type="http://schemas.openxmlformats.org/officeDocument/2006/relationships/diagramColors" Target="../diagrams/colors1.xml"/><Relationship Id="rId6" Type="http://schemas.microsoft.com/office/2007/relationships/diagramDrawing" Target="../diagrams/drawing1.xml"/><Relationship Id="rId1" Type="http://schemas.openxmlformats.org/officeDocument/2006/relationships/slideLayout" Target="../slideLayouts/slideLayout1.xml"/><Relationship Id="rId2" Type="http://schemas.openxmlformats.org/officeDocument/2006/relationships/diagramData" Target="../diagrams/data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oleObject" Target="../embeddings/oleObject1.bin"/><Relationship Id="rId4" Type="http://schemas.openxmlformats.org/officeDocument/2006/relationships/image" Target="../media/image3.emf"/><Relationship Id="rId1" Type="http://schemas.openxmlformats.org/officeDocument/2006/relationships/vmlDrawing" Target="../drawings/vmlDrawing1.vml"/><Relationship Id="rId2"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oleObject" Target="../embeddings/oleObject2.bin"/><Relationship Id="rId4" Type="http://schemas.openxmlformats.org/officeDocument/2006/relationships/image" Target="../media/image4.emf"/><Relationship Id="rId1" Type="http://schemas.openxmlformats.org/officeDocument/2006/relationships/vmlDrawing" Target="../drawings/vmlDrawing2.vml"/><Relationship Id="rId2"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5.png"/><Relationship Id="rId3" Type="http://schemas.openxmlformats.org/officeDocument/2006/relationships/hyperlink" Target="http://www.watertreepress.com/stats" TargetMode="Externa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6.png"/><Relationship Id="rId3" Type="http://schemas.openxmlformats.org/officeDocument/2006/relationships/image" Target="../media/image7.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8.png"/><Relationship Id="rId3" Type="http://schemas.openxmlformats.org/officeDocument/2006/relationships/image" Target="../media/image9.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2400" i="1" dirty="0">
                <a:latin typeface="Times New Roman" pitchFamily="18" charset="0"/>
                <a:cs typeface="Times New Roman" pitchFamily="18" charset="0"/>
              </a:rPr>
              <a:t>Statistical Fundamentals</a:t>
            </a:r>
            <a:r>
              <a:rPr lang="en-US" sz="2400" dirty="0">
                <a:latin typeface="Times New Roman" pitchFamily="18" charset="0"/>
                <a:cs typeface="Times New Roman" pitchFamily="18" charset="0"/>
              </a:rPr>
              <a:t>: </a:t>
            </a:r>
            <a:br>
              <a:rPr lang="en-US" sz="2400" dirty="0">
                <a:latin typeface="Times New Roman" pitchFamily="18" charset="0"/>
                <a:cs typeface="Times New Roman" pitchFamily="18" charset="0"/>
              </a:rPr>
            </a:br>
            <a:r>
              <a:rPr lang="en-US" sz="2400" i="1" dirty="0">
                <a:latin typeface="Times New Roman" pitchFamily="18" charset="0"/>
                <a:cs typeface="Times New Roman" pitchFamily="18" charset="0"/>
              </a:rPr>
              <a:t>Using Microsoft Excel for </a:t>
            </a:r>
            <a:r>
              <a:rPr lang="en-US" sz="2400" i="1" dirty="0" err="1">
                <a:latin typeface="Times New Roman" pitchFamily="18" charset="0"/>
                <a:cs typeface="Times New Roman" pitchFamily="18" charset="0"/>
              </a:rPr>
              <a:t>Univariate</a:t>
            </a:r>
            <a:r>
              <a:rPr lang="en-US" sz="2400" i="1" dirty="0">
                <a:latin typeface="Times New Roman" pitchFamily="18" charset="0"/>
                <a:cs typeface="Times New Roman" pitchFamily="18" charset="0"/>
              </a:rPr>
              <a:t> and Bivariate Analysis</a:t>
            </a:r>
            <a:r>
              <a:rPr lang="en-US" sz="2400" dirty="0">
                <a:latin typeface="Times New Roman" pitchFamily="18" charset="0"/>
                <a:cs typeface="Times New Roman" pitchFamily="18" charset="0"/>
              </a:rPr>
              <a:t/>
            </a:r>
            <a:br>
              <a:rPr lang="en-US" sz="2400" dirty="0">
                <a:latin typeface="Times New Roman" pitchFamily="18" charset="0"/>
                <a:cs typeface="Times New Roman" pitchFamily="18" charset="0"/>
              </a:rPr>
            </a:br>
            <a:r>
              <a:rPr lang="en-US" sz="2400" dirty="0">
                <a:latin typeface="Times New Roman" pitchFamily="18" charset="0"/>
                <a:cs typeface="Times New Roman" pitchFamily="18" charset="0"/>
              </a:rPr>
              <a:t>Alfred P. Rovai</a:t>
            </a:r>
          </a:p>
        </p:txBody>
      </p:sp>
      <p:sp>
        <p:nvSpPr>
          <p:cNvPr id="3" name="Content Placeholder 2"/>
          <p:cNvSpPr>
            <a:spLocks noGrp="1"/>
          </p:cNvSpPr>
          <p:nvPr>
            <p:ph idx="1"/>
          </p:nvPr>
        </p:nvSpPr>
        <p:spPr>
          <a:xfrm>
            <a:off x="3429000" y="1981200"/>
            <a:ext cx="5257800" cy="2362199"/>
          </a:xfrm>
        </p:spPr>
        <p:txBody>
          <a:bodyPr>
            <a:normAutofit fontScale="92500" lnSpcReduction="20000"/>
          </a:bodyPr>
          <a:lstStyle/>
          <a:p>
            <a:pPr marL="0" indent="0" algn="ctr">
              <a:buNone/>
            </a:pPr>
            <a:r>
              <a:rPr lang="en-US" sz="4300" dirty="0" smtClean="0">
                <a:latin typeface="Times New Roman" pitchFamily="18" charset="0"/>
                <a:cs typeface="Times New Roman" pitchFamily="18" charset="0"/>
              </a:rPr>
              <a:t>Spearman Rank-Order Correlation Test</a:t>
            </a:r>
          </a:p>
          <a:p>
            <a:pPr marL="0" indent="0" algn="ctr">
              <a:buNone/>
            </a:pPr>
            <a:endParaRPr lang="en-US" sz="2400" dirty="0">
              <a:latin typeface="Times New Roman" pitchFamily="18" charset="0"/>
              <a:cs typeface="Times New Roman" pitchFamily="18" charset="0"/>
            </a:endParaRPr>
          </a:p>
          <a:p>
            <a:pPr marL="0" indent="0" algn="ctr">
              <a:buNone/>
            </a:pPr>
            <a:r>
              <a:rPr lang="en-US" sz="2400" dirty="0" smtClean="0">
                <a:latin typeface="Times New Roman" pitchFamily="18" charset="0"/>
                <a:cs typeface="Times New Roman" pitchFamily="18" charset="0"/>
              </a:rPr>
              <a:t>PowerPoint Prepared by </a:t>
            </a:r>
            <a:br>
              <a:rPr lang="en-US" sz="2400" dirty="0" smtClean="0">
                <a:latin typeface="Times New Roman" pitchFamily="18" charset="0"/>
                <a:cs typeface="Times New Roman" pitchFamily="18" charset="0"/>
              </a:rPr>
            </a:br>
            <a:r>
              <a:rPr lang="en-US" sz="2400" dirty="0" smtClean="0">
                <a:latin typeface="Times New Roman" pitchFamily="18" charset="0"/>
                <a:cs typeface="Times New Roman" pitchFamily="18" charset="0"/>
              </a:rPr>
              <a:t>Alfred P. Rovai</a:t>
            </a:r>
            <a:br>
              <a:rPr lang="en-US" sz="2400" dirty="0" smtClean="0">
                <a:latin typeface="Times New Roman" pitchFamily="18" charset="0"/>
                <a:cs typeface="Times New Roman" pitchFamily="18" charset="0"/>
              </a:rPr>
            </a:br>
            <a:endParaRPr lang="en-US" sz="2400" dirty="0" smtClean="0">
              <a:latin typeface="Times New Roman" pitchFamily="18" charset="0"/>
              <a:cs typeface="Times New Roman" pitchFamily="18" charset="0"/>
            </a:endParaRPr>
          </a:p>
          <a:p>
            <a:pPr marL="0" indent="0" algn="ctr">
              <a:buNone/>
            </a:pPr>
            <a:endParaRPr lang="en-US" sz="2400" dirty="0">
              <a:latin typeface="Times New Roman" pitchFamily="18" charset="0"/>
              <a:cs typeface="Times New Roman" pitchFamily="18" charset="0"/>
            </a:endParaRPr>
          </a:p>
        </p:txBody>
      </p:sp>
      <p:sp>
        <p:nvSpPr>
          <p:cNvPr id="4" name="Footer Placeholder 3"/>
          <p:cNvSpPr>
            <a:spLocks noGrp="1"/>
          </p:cNvSpPr>
          <p:nvPr>
            <p:ph type="ftr" sz="quarter" idx="11"/>
          </p:nvPr>
        </p:nvSpPr>
        <p:spPr>
          <a:xfrm>
            <a:off x="1600200" y="6356350"/>
            <a:ext cx="6096000" cy="365125"/>
          </a:xfrm>
        </p:spPr>
        <p:txBody>
          <a:bodyPr/>
          <a:lstStyle/>
          <a:p>
            <a:r>
              <a:rPr lang="en-US" dirty="0">
                <a:latin typeface="Times New Roman" pitchFamily="18" charset="0"/>
                <a:cs typeface="Times New Roman" pitchFamily="18" charset="0"/>
              </a:rPr>
              <a:t>Presentation  </a:t>
            </a:r>
            <a:r>
              <a:rPr lang="en-US" dirty="0">
                <a:latin typeface="Times New Roman"/>
                <a:cs typeface="Times New Roman"/>
              </a:rPr>
              <a:t>© </a:t>
            </a:r>
            <a:r>
              <a:rPr lang="en-US" dirty="0" smtClean="0">
                <a:latin typeface="Times New Roman" pitchFamily="18" charset="0"/>
                <a:cs typeface="Times New Roman" pitchFamily="18" charset="0"/>
              </a:rPr>
              <a:t>2015 </a:t>
            </a:r>
            <a:r>
              <a:rPr lang="en-US" dirty="0">
                <a:latin typeface="Times New Roman" pitchFamily="18" charset="0"/>
                <a:cs typeface="Times New Roman" pitchFamily="18" charset="0"/>
              </a:rPr>
              <a:t>by Alfred P. Rovai</a:t>
            </a:r>
          </a:p>
        </p:txBody>
      </p:sp>
      <p:pic>
        <p:nvPicPr>
          <p:cNvPr id="10" name="Picture 9" descr="watertree press logo white.eps"/>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029200" y="4419600"/>
            <a:ext cx="2133600" cy="723410"/>
          </a:xfrm>
          <a:prstGeom prst="rect">
            <a:avLst/>
          </a:prstGeom>
        </p:spPr>
      </p:pic>
      <p:sp>
        <p:nvSpPr>
          <p:cNvPr id="5" name="TextBox 4"/>
          <p:cNvSpPr txBox="1"/>
          <p:nvPr/>
        </p:nvSpPr>
        <p:spPr>
          <a:xfrm>
            <a:off x="1066800" y="5791200"/>
            <a:ext cx="7010400" cy="276999"/>
          </a:xfrm>
          <a:prstGeom prst="rect">
            <a:avLst/>
          </a:prstGeom>
          <a:noFill/>
        </p:spPr>
        <p:txBody>
          <a:bodyPr wrap="square" rtlCol="0">
            <a:spAutoFit/>
          </a:bodyPr>
          <a:lstStyle/>
          <a:p>
            <a:pPr algn="ctr"/>
            <a:r>
              <a:rPr lang="en-US" sz="1200" dirty="0">
                <a:latin typeface="Times New Roman"/>
                <a:cs typeface="Times New Roman"/>
              </a:rPr>
              <a:t>Microsoft® Excel® Screen Prints Courtesy of Microsoft Corporation.</a:t>
            </a:r>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09600" y="1769249"/>
            <a:ext cx="2959056" cy="3733800"/>
          </a:xfrm>
          <a:prstGeom prst="rect">
            <a:avLst/>
          </a:prstGeom>
        </p:spPr>
      </p:pic>
    </p:spTree>
    <p:extLst>
      <p:ext uri="{BB962C8B-B14F-4D97-AF65-F5344CB8AC3E}">
        <p14:creationId xmlns:p14="http://schemas.microsoft.com/office/powerpoint/2010/main" val="148159961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a:xfrm>
            <a:off x="1600200" y="6356350"/>
            <a:ext cx="6096000" cy="365125"/>
          </a:xfrm>
        </p:spPr>
        <p:txBody>
          <a:bodyPr/>
          <a:lstStyle/>
          <a:p>
            <a:r>
              <a:rPr lang="en-US" dirty="0" smtClean="0">
                <a:latin typeface="Times New Roman" pitchFamily="18" charset="0"/>
                <a:cs typeface="Times New Roman" pitchFamily="18" charset="0"/>
              </a:rPr>
              <a:t>Copyright </a:t>
            </a:r>
            <a:r>
              <a:rPr lang="en-US" dirty="0" smtClean="0">
                <a:latin typeface="Times New Roman" pitchFamily="18" charset="0"/>
                <a:cs typeface="Times New Roman" pitchFamily="18" charset="0"/>
              </a:rPr>
              <a:t>2015 </a:t>
            </a:r>
            <a:r>
              <a:rPr lang="en-US" dirty="0" smtClean="0">
                <a:latin typeface="Times New Roman" pitchFamily="18" charset="0"/>
                <a:cs typeface="Times New Roman" pitchFamily="18" charset="0"/>
              </a:rPr>
              <a:t>by Alfred P. Rovai</a:t>
            </a:r>
            <a:endParaRPr lang="en-US" dirty="0">
              <a:latin typeface="Times New Roman" pitchFamily="18" charset="0"/>
              <a:cs typeface="Times New Roman" pitchFamily="18" charset="0"/>
            </a:endParaRP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139950" y="1392754"/>
            <a:ext cx="4787900" cy="944698"/>
          </a:xfrm>
          <a:prstGeom prst="rect">
            <a:avLst/>
          </a:prstGeom>
        </p:spPr>
      </p:pic>
      <p:sp>
        <p:nvSpPr>
          <p:cNvPr id="6" name="TextBox 5"/>
          <p:cNvSpPr txBox="1"/>
          <p:nvPr/>
        </p:nvSpPr>
        <p:spPr>
          <a:xfrm>
            <a:off x="434975" y="2978387"/>
            <a:ext cx="8001000" cy="923330"/>
          </a:xfrm>
          <a:prstGeom prst="rect">
            <a:avLst/>
          </a:prstGeom>
          <a:solidFill>
            <a:srgbClr val="001667"/>
          </a:solidFill>
        </p:spPr>
        <p:txBody>
          <a:bodyPr wrap="square" rtlCol="0">
            <a:spAutoFit/>
          </a:bodyPr>
          <a:lstStyle/>
          <a:p>
            <a:pPr algn="ctr"/>
            <a:r>
              <a:rPr lang="en-US" dirty="0"/>
              <a:t>Test results </a:t>
            </a:r>
            <a:r>
              <a:rPr lang="en-US" dirty="0" smtClean="0"/>
              <a:t>provide </a:t>
            </a:r>
            <a:r>
              <a:rPr lang="en-US" dirty="0"/>
              <a:t>evidence </a:t>
            </a:r>
            <a:r>
              <a:rPr lang="en-US" dirty="0" smtClean="0"/>
              <a:t>that there is sufficient evidence </a:t>
            </a:r>
            <a:r>
              <a:rPr lang="en-US" i="1" dirty="0" smtClean="0"/>
              <a:t>(p </a:t>
            </a:r>
            <a:r>
              <a:rPr lang="en-US" dirty="0" smtClean="0"/>
              <a:t>&lt; 0.001) </a:t>
            </a:r>
            <a:r>
              <a:rPr lang="en-US" dirty="0" smtClean="0"/>
              <a:t>to reject the null </a:t>
            </a:r>
            <a:r>
              <a:rPr lang="en-US" dirty="0"/>
              <a:t>hypothesis that </a:t>
            </a:r>
            <a:r>
              <a:rPr lang="en-US" dirty="0" smtClean="0"/>
              <a:t>there </a:t>
            </a:r>
            <a:r>
              <a:rPr lang="en-US" dirty="0"/>
              <a:t>is no </a:t>
            </a:r>
            <a:r>
              <a:rPr lang="en-US" dirty="0" smtClean="0"/>
              <a:t>relationship </a:t>
            </a:r>
            <a:r>
              <a:rPr lang="en-US" dirty="0"/>
              <a:t>between </a:t>
            </a:r>
            <a:r>
              <a:rPr lang="en-US" dirty="0"/>
              <a:t>grade point average </a:t>
            </a:r>
            <a:r>
              <a:rPr lang="en-US" dirty="0" smtClean="0"/>
              <a:t>and </a:t>
            </a:r>
            <a:r>
              <a:rPr lang="en-US" dirty="0"/>
              <a:t>sense of classroom community </a:t>
            </a:r>
            <a:endParaRPr lang="en-US" dirty="0"/>
          </a:p>
        </p:txBody>
      </p:sp>
      <p:sp>
        <p:nvSpPr>
          <p:cNvPr id="8" name="TextBox 7"/>
          <p:cNvSpPr txBox="1"/>
          <p:nvPr/>
        </p:nvSpPr>
        <p:spPr>
          <a:xfrm>
            <a:off x="787400" y="228600"/>
            <a:ext cx="7493000" cy="523220"/>
          </a:xfrm>
          <a:prstGeom prst="rect">
            <a:avLst/>
          </a:prstGeom>
          <a:noFill/>
        </p:spPr>
        <p:txBody>
          <a:bodyPr wrap="square" rtlCol="0">
            <a:spAutoFit/>
          </a:bodyPr>
          <a:lstStyle/>
          <a:p>
            <a:pPr algn="ctr"/>
            <a:r>
              <a:rPr lang="en-US" sz="2800" dirty="0" smtClean="0"/>
              <a:t>Test Results Summary</a:t>
            </a:r>
            <a:endParaRPr lang="en-US" sz="2800" dirty="0"/>
          </a:p>
        </p:txBody>
      </p:sp>
    </p:spTree>
    <p:extLst>
      <p:ext uri="{BB962C8B-B14F-4D97-AF65-F5344CB8AC3E}">
        <p14:creationId xmlns:p14="http://schemas.microsoft.com/office/powerpoint/2010/main" val="158732272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a:xfrm>
            <a:off x="1600200" y="6356350"/>
            <a:ext cx="6096000" cy="365125"/>
          </a:xfrm>
        </p:spPr>
        <p:txBody>
          <a:bodyPr/>
          <a:lstStyle/>
          <a:p>
            <a:r>
              <a:rPr lang="en-US" smtClean="0">
                <a:latin typeface="Times New Roman" pitchFamily="18" charset="0"/>
                <a:cs typeface="Times New Roman" pitchFamily="18" charset="0"/>
              </a:rPr>
              <a:t>Copyright </a:t>
            </a:r>
            <a:r>
              <a:rPr lang="en-US" smtClean="0">
                <a:latin typeface="Times New Roman" pitchFamily="18" charset="0"/>
                <a:cs typeface="Times New Roman" pitchFamily="18" charset="0"/>
              </a:rPr>
              <a:t>2015 </a:t>
            </a:r>
            <a:r>
              <a:rPr lang="en-US" dirty="0" smtClean="0">
                <a:latin typeface="Times New Roman" pitchFamily="18" charset="0"/>
                <a:cs typeface="Times New Roman" pitchFamily="18" charset="0"/>
              </a:rPr>
              <a:t>by Alfred P. Rovai</a:t>
            </a:r>
            <a:endParaRPr lang="en-US" dirty="0">
              <a:latin typeface="Times New Roman" pitchFamily="18" charset="0"/>
              <a:cs typeface="Times New Roman" pitchFamily="18" charset="0"/>
            </a:endParaRPr>
          </a:p>
        </p:txBody>
      </p:sp>
      <p:sp>
        <p:nvSpPr>
          <p:cNvPr id="7" name="TextBox 6"/>
          <p:cNvSpPr txBox="1"/>
          <p:nvPr/>
        </p:nvSpPr>
        <p:spPr>
          <a:xfrm>
            <a:off x="550606" y="1371600"/>
            <a:ext cx="7848600" cy="4555093"/>
          </a:xfrm>
          <a:prstGeom prst="rect">
            <a:avLst/>
          </a:prstGeom>
          <a:solidFill>
            <a:srgbClr val="001667"/>
          </a:solidFill>
        </p:spPr>
        <p:txBody>
          <a:bodyPr wrap="square" rtlCol="0">
            <a:spAutoFit/>
          </a:bodyPr>
          <a:lstStyle/>
          <a:p>
            <a:r>
              <a:rPr lang="en-US" sz="1600" dirty="0"/>
              <a:t>As a minimum, the following information should be reported in the results section of any report: null hypothesis that is being evaluated, descriptive statistics (e.g., </a:t>
            </a:r>
            <a:r>
              <a:rPr lang="en-US" sz="1600" i="1" dirty="0"/>
              <a:t>M, SD, N </a:t>
            </a:r>
            <a:r>
              <a:rPr lang="en-US" sz="1600" dirty="0"/>
              <a:t>for interval/ratio scale variables; </a:t>
            </a:r>
            <a:r>
              <a:rPr lang="en-US" sz="1600" dirty="0" err="1"/>
              <a:t>Mdn</a:t>
            </a:r>
            <a:r>
              <a:rPr lang="en-US" sz="1600" dirty="0"/>
              <a:t>, range, </a:t>
            </a:r>
            <a:r>
              <a:rPr lang="en-US" sz="1600" i="1" dirty="0"/>
              <a:t>N</a:t>
            </a:r>
            <a:r>
              <a:rPr lang="en-US" sz="1600" dirty="0"/>
              <a:t> for ordinal scale variables), statistical test used (i.e., Spearman rank order correlation test), results of evaluation of test assumptions, </a:t>
            </a:r>
            <a:r>
              <a:rPr lang="en-US" sz="1600" dirty="0" smtClean="0"/>
              <a:t>as appropriate, and </a:t>
            </a:r>
            <a:r>
              <a:rPr lang="en-US" sz="1600" dirty="0"/>
              <a:t>test results. For example, one might report test results as follows. The formatting of the statistics in this example follows the guidelines provided in the Publication Manual of the American Psychological Association (APA</a:t>
            </a:r>
            <a:r>
              <a:rPr lang="en-US" sz="1600" dirty="0" smtClean="0"/>
              <a:t>).</a:t>
            </a:r>
          </a:p>
          <a:p>
            <a:endParaRPr lang="en-US" sz="2400" dirty="0"/>
          </a:p>
          <a:p>
            <a:pPr algn="ctr"/>
            <a:r>
              <a:rPr lang="en-US" sz="2400" dirty="0" smtClean="0"/>
              <a:t>Results</a:t>
            </a:r>
          </a:p>
          <a:p>
            <a:endParaRPr lang="en-US" dirty="0"/>
          </a:p>
          <a:p>
            <a:r>
              <a:rPr lang="en-US" sz="1600" dirty="0"/>
              <a:t>The Spearman rank order correlation test was used to evaluate the null hypothesis that there is no relationship between sense of classroom community and grade point average. The test showed a significant but low monotonic relationship between sense of classroom community and grade point average, </a:t>
            </a:r>
            <a:r>
              <a:rPr lang="en-US" sz="1600" i="1" dirty="0" err="1"/>
              <a:t>r</a:t>
            </a:r>
            <a:r>
              <a:rPr lang="en-US" sz="1600" baseline="-25000" dirty="0" err="1"/>
              <a:t>s</a:t>
            </a:r>
            <a:r>
              <a:rPr lang="en-US" sz="1600" dirty="0"/>
              <a:t>(167) = .38, </a:t>
            </a:r>
            <a:r>
              <a:rPr lang="en-US" sz="1600" i="1" dirty="0"/>
              <a:t>p</a:t>
            </a:r>
            <a:r>
              <a:rPr lang="en-US" sz="1600" dirty="0"/>
              <a:t> &lt; .001. Consequently, there was sufficient evidence to reject the null hypothesis. The coefficient of determination was </a:t>
            </a:r>
            <a:r>
              <a:rPr lang="en-US" sz="1600" i="1" dirty="0"/>
              <a:t>r</a:t>
            </a:r>
            <a:r>
              <a:rPr lang="en-US" sz="1600" baseline="-25000" dirty="0"/>
              <a:t>s</a:t>
            </a:r>
            <a:r>
              <a:rPr lang="en-US" sz="1600" baseline="30000" dirty="0"/>
              <a:t>2</a:t>
            </a:r>
            <a:r>
              <a:rPr lang="en-US" sz="1600" dirty="0"/>
              <a:t> = .15, which indicates that sense of classroom community and grade point average share </a:t>
            </a:r>
            <a:r>
              <a:rPr lang="en-US" sz="1600" dirty="0" smtClean="0"/>
              <a:t>15 </a:t>
            </a:r>
            <a:r>
              <a:rPr lang="en-US" sz="1600" dirty="0"/>
              <a:t>percent of variance in common.</a:t>
            </a:r>
            <a:endParaRPr lang="en-US" sz="1600" dirty="0"/>
          </a:p>
        </p:txBody>
      </p:sp>
      <p:sp>
        <p:nvSpPr>
          <p:cNvPr id="9" name="TextBox 8"/>
          <p:cNvSpPr txBox="1"/>
          <p:nvPr/>
        </p:nvSpPr>
        <p:spPr>
          <a:xfrm>
            <a:off x="152400" y="402315"/>
            <a:ext cx="8839200" cy="523220"/>
          </a:xfrm>
          <a:prstGeom prst="rect">
            <a:avLst/>
          </a:prstGeom>
          <a:noFill/>
        </p:spPr>
        <p:txBody>
          <a:bodyPr wrap="square" rtlCol="0">
            <a:spAutoFit/>
          </a:bodyPr>
          <a:lstStyle/>
          <a:p>
            <a:pPr algn="ctr"/>
            <a:r>
              <a:rPr lang="en-US" sz="2800" smtClean="0"/>
              <a:t>Reporting </a:t>
            </a:r>
            <a:r>
              <a:rPr lang="en-US" sz="2800" smtClean="0"/>
              <a:t>Spearman </a:t>
            </a:r>
            <a:r>
              <a:rPr lang="en-US" sz="2800" dirty="0" smtClean="0"/>
              <a:t>Rank-Order </a:t>
            </a:r>
            <a:r>
              <a:rPr lang="en-US" sz="2800" smtClean="0"/>
              <a:t>Correlation Test </a:t>
            </a:r>
            <a:r>
              <a:rPr lang="en-US" sz="2800" dirty="0" smtClean="0"/>
              <a:t>Results</a:t>
            </a:r>
            <a:endParaRPr lang="en-US" sz="2800" dirty="0"/>
          </a:p>
        </p:txBody>
      </p:sp>
    </p:spTree>
    <p:extLst>
      <p:ext uri="{BB962C8B-B14F-4D97-AF65-F5344CB8AC3E}">
        <p14:creationId xmlns:p14="http://schemas.microsoft.com/office/powerpoint/2010/main" val="113315887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a:xfrm>
            <a:off x="1600200" y="6356350"/>
            <a:ext cx="6096000" cy="365125"/>
          </a:xfrm>
        </p:spPr>
        <p:txBody>
          <a:bodyPr/>
          <a:lstStyle/>
          <a:p>
            <a:r>
              <a:rPr lang="en-US" dirty="0" smtClean="0">
                <a:latin typeface="Times New Roman" pitchFamily="18" charset="0"/>
                <a:cs typeface="Times New Roman" pitchFamily="18" charset="0"/>
              </a:rPr>
              <a:t>Copyright </a:t>
            </a:r>
            <a:r>
              <a:rPr lang="en-US" dirty="0" smtClean="0">
                <a:latin typeface="Times New Roman" pitchFamily="18" charset="0"/>
                <a:cs typeface="Times New Roman" pitchFamily="18" charset="0"/>
              </a:rPr>
              <a:t>2015 </a:t>
            </a:r>
            <a:r>
              <a:rPr lang="en-US" dirty="0" smtClean="0">
                <a:latin typeface="Times New Roman" pitchFamily="18" charset="0"/>
                <a:cs typeface="Times New Roman" pitchFamily="18" charset="0"/>
              </a:rPr>
              <a:t>by Alfred P. Rovai</a:t>
            </a:r>
            <a:endParaRPr lang="en-US" dirty="0">
              <a:latin typeface="Times New Roman" pitchFamily="18" charset="0"/>
              <a:cs typeface="Times New Roman" pitchFamily="18" charset="0"/>
            </a:endParaRPr>
          </a:p>
        </p:txBody>
      </p:sp>
      <p:graphicFrame>
        <p:nvGraphicFramePr>
          <p:cNvPr id="5" name="Content Placeholder 1"/>
          <p:cNvGraphicFramePr>
            <a:graphicFrameLocks noGrp="1"/>
          </p:cNvGraphicFramePr>
          <p:nvPr>
            <p:ph idx="1"/>
            <p:extLst>
              <p:ext uri="{D42A27DB-BD31-4B8C-83A1-F6EECF244321}">
                <p14:modId xmlns:p14="http://schemas.microsoft.com/office/powerpoint/2010/main" val="2595977034"/>
              </p:ext>
            </p:extLst>
          </p:nvPr>
        </p:nvGraphicFramePr>
        <p:xfrm>
          <a:off x="457200" y="304800"/>
          <a:ext cx="8229600" cy="58213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61587534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74638"/>
            <a:ext cx="8305800" cy="715962"/>
          </a:xfrm>
        </p:spPr>
        <p:txBody>
          <a:bodyPr>
            <a:normAutofit/>
          </a:bodyPr>
          <a:lstStyle/>
          <a:p>
            <a:r>
              <a:rPr lang="en-US" sz="3200" dirty="0" smtClean="0">
                <a:latin typeface="Times New Roman" pitchFamily="18" charset="0"/>
                <a:cs typeface="Times New Roman" pitchFamily="18" charset="0"/>
              </a:rPr>
              <a:t>Spearman Rank-Order Correlation Test</a:t>
            </a:r>
            <a:endParaRPr lang="en-US" sz="3200" dirty="0">
              <a:latin typeface="Times New Roman" pitchFamily="18" charset="0"/>
              <a:cs typeface="Times New Roman" pitchFamily="18" charset="0"/>
            </a:endParaRPr>
          </a:p>
        </p:txBody>
      </p:sp>
      <p:sp>
        <p:nvSpPr>
          <p:cNvPr id="4" name="Footer Placeholder 3"/>
          <p:cNvSpPr>
            <a:spLocks noGrp="1"/>
          </p:cNvSpPr>
          <p:nvPr>
            <p:ph type="ftr" sz="quarter" idx="11"/>
          </p:nvPr>
        </p:nvSpPr>
        <p:spPr>
          <a:xfrm>
            <a:off x="1600200" y="6356350"/>
            <a:ext cx="6096000" cy="365125"/>
          </a:xfrm>
        </p:spPr>
        <p:txBody>
          <a:bodyPr/>
          <a:lstStyle/>
          <a:p>
            <a:r>
              <a:rPr lang="en-US" dirty="0" smtClean="0">
                <a:latin typeface="Times New Roman" pitchFamily="18" charset="0"/>
                <a:cs typeface="Times New Roman" pitchFamily="18" charset="0"/>
              </a:rPr>
              <a:t>Copyright </a:t>
            </a:r>
            <a:r>
              <a:rPr lang="en-US" dirty="0" smtClean="0">
                <a:latin typeface="Times New Roman" pitchFamily="18" charset="0"/>
                <a:cs typeface="Times New Roman" pitchFamily="18" charset="0"/>
              </a:rPr>
              <a:t>2015 </a:t>
            </a:r>
            <a:r>
              <a:rPr lang="en-US" dirty="0" smtClean="0">
                <a:latin typeface="Times New Roman" pitchFamily="18" charset="0"/>
                <a:cs typeface="Times New Roman" pitchFamily="18" charset="0"/>
              </a:rPr>
              <a:t>by Alfred P. Rovai</a:t>
            </a:r>
            <a:endParaRPr lang="en-US" dirty="0">
              <a:latin typeface="Times New Roman" pitchFamily="18" charset="0"/>
              <a:cs typeface="Times New Roman" pitchFamily="18" charset="0"/>
            </a:endParaRPr>
          </a:p>
        </p:txBody>
      </p:sp>
      <p:sp>
        <p:nvSpPr>
          <p:cNvPr id="7" name="Oval 6"/>
          <p:cNvSpPr/>
          <p:nvPr/>
        </p:nvSpPr>
        <p:spPr>
          <a:xfrm>
            <a:off x="1524000" y="1905000"/>
            <a:ext cx="990600" cy="228601"/>
          </a:xfrm>
          <a:prstGeom prst="ellipse">
            <a:avLst/>
          </a:prstGeom>
          <a:noFill/>
          <a:ln w="28575">
            <a:solidFill>
              <a:srgbClr val="0016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p:cNvSpPr/>
          <p:nvPr/>
        </p:nvSpPr>
        <p:spPr>
          <a:xfrm>
            <a:off x="6858000" y="5791200"/>
            <a:ext cx="762000" cy="402771"/>
          </a:xfrm>
          <a:prstGeom prst="ellipse">
            <a:avLst/>
          </a:prstGeom>
          <a:noFill/>
          <a:ln w="28575">
            <a:solidFill>
              <a:srgbClr val="0016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Content Placeholder 2"/>
          <p:cNvSpPr>
            <a:spLocks noGrp="1"/>
          </p:cNvSpPr>
          <p:nvPr>
            <p:ph idx="1"/>
          </p:nvPr>
        </p:nvSpPr>
        <p:spPr>
          <a:xfrm>
            <a:off x="457200" y="1219200"/>
            <a:ext cx="8229600" cy="4906963"/>
          </a:xfrm>
        </p:spPr>
        <p:txBody>
          <a:bodyPr>
            <a:normAutofit/>
          </a:bodyPr>
          <a:lstStyle/>
          <a:p>
            <a:r>
              <a:rPr lang="en-US" sz="1800" dirty="0">
                <a:latin typeface="Times New Roman" pitchFamily="18" charset="0"/>
                <a:cs typeface="Times New Roman" pitchFamily="18" charset="0"/>
              </a:rPr>
              <a:t>The Spearman </a:t>
            </a:r>
            <a:r>
              <a:rPr lang="en-US" sz="1800" dirty="0" smtClean="0">
                <a:latin typeface="Times New Roman" pitchFamily="18" charset="0"/>
                <a:cs typeface="Times New Roman" pitchFamily="18" charset="0"/>
              </a:rPr>
              <a:t>rank order correlation test </a:t>
            </a:r>
            <a:r>
              <a:rPr lang="en-US" sz="1800" dirty="0">
                <a:latin typeface="Times New Roman" pitchFamily="18" charset="0"/>
                <a:cs typeface="Times New Roman" pitchFamily="18" charset="0"/>
              </a:rPr>
              <a:t>(also known as Spearman rho) is a nonparametric symmetric procedure that determines the monotonic strength and direction of the relationship between two ranked variables</a:t>
            </a:r>
            <a:r>
              <a:rPr lang="en-US" sz="1800" dirty="0" smtClean="0">
                <a:latin typeface="Times New Roman" pitchFamily="18" charset="0"/>
                <a:cs typeface="Times New Roman" pitchFamily="18" charset="0"/>
              </a:rPr>
              <a:t>.</a:t>
            </a:r>
          </a:p>
          <a:p>
            <a:r>
              <a:rPr lang="en-US" sz="1800" dirty="0" smtClean="0">
                <a:latin typeface="Times New Roman" pitchFamily="18" charset="0"/>
                <a:cs typeface="Times New Roman" pitchFamily="18" charset="0"/>
              </a:rPr>
              <a:t>Either </a:t>
            </a:r>
            <a:r>
              <a:rPr lang="en-US" sz="1800" dirty="0">
                <a:latin typeface="Times New Roman" pitchFamily="18" charset="0"/>
                <a:cs typeface="Times New Roman" pitchFamily="18" charset="0"/>
              </a:rPr>
              <a:t>the Greek letter </a:t>
            </a:r>
            <a:r>
              <a:rPr lang="en-US" sz="1800" dirty="0" err="1">
                <a:latin typeface="Times New Roman" pitchFamily="18" charset="0"/>
                <a:cs typeface="Times New Roman" pitchFamily="18" charset="0"/>
              </a:rPr>
              <a:t>ρ</a:t>
            </a:r>
            <a:r>
              <a:rPr lang="en-US" sz="1800" dirty="0">
                <a:latin typeface="Times New Roman" pitchFamily="18" charset="0"/>
                <a:cs typeface="Times New Roman" pitchFamily="18" charset="0"/>
              </a:rPr>
              <a:t> (rho) or </a:t>
            </a:r>
            <a:r>
              <a:rPr lang="en-US" sz="1800" i="1" dirty="0" err="1">
                <a:latin typeface="Times New Roman" pitchFamily="18" charset="0"/>
                <a:cs typeface="Times New Roman" pitchFamily="18" charset="0"/>
              </a:rPr>
              <a:t>r</a:t>
            </a:r>
            <a:r>
              <a:rPr lang="en-US" sz="1800" baseline="-25000" dirty="0" err="1">
                <a:latin typeface="Times New Roman" pitchFamily="18" charset="0"/>
                <a:cs typeface="Times New Roman" pitchFamily="18" charset="0"/>
              </a:rPr>
              <a:t>s</a:t>
            </a:r>
            <a:r>
              <a:rPr lang="en-US" sz="1800" dirty="0">
                <a:latin typeface="Times New Roman" pitchFamily="18" charset="0"/>
                <a:cs typeface="Times New Roman" pitchFamily="18" charset="0"/>
              </a:rPr>
              <a:t> is used as the symbol for this correlation coefficient. </a:t>
            </a:r>
            <a:r>
              <a:rPr lang="en-US" sz="1800" dirty="0" smtClean="0">
                <a:latin typeface="Times New Roman" pitchFamily="18" charset="0"/>
                <a:cs typeface="Times New Roman" pitchFamily="18" charset="0"/>
              </a:rPr>
              <a:t>It has </a:t>
            </a:r>
            <a:r>
              <a:rPr lang="en-US" sz="1800" dirty="0">
                <a:latin typeface="Times New Roman" pitchFamily="18" charset="0"/>
                <a:cs typeface="Times New Roman" pitchFamily="18" charset="0"/>
              </a:rPr>
              <a:t>a value in the range –1 ≤ </a:t>
            </a:r>
            <a:r>
              <a:rPr lang="en-US" sz="1800" i="1" dirty="0" err="1">
                <a:latin typeface="Times New Roman" pitchFamily="18" charset="0"/>
                <a:cs typeface="Times New Roman" pitchFamily="18" charset="0"/>
              </a:rPr>
              <a:t>r</a:t>
            </a:r>
            <a:r>
              <a:rPr lang="en-US" sz="1800" baseline="-25000" dirty="0" err="1">
                <a:latin typeface="Times New Roman" pitchFamily="18" charset="0"/>
                <a:cs typeface="Times New Roman" pitchFamily="18" charset="0"/>
              </a:rPr>
              <a:t>s</a:t>
            </a:r>
            <a:r>
              <a:rPr lang="en-US" sz="1800" dirty="0">
                <a:latin typeface="Times New Roman" pitchFamily="18" charset="0"/>
                <a:cs typeface="Times New Roman" pitchFamily="18" charset="0"/>
              </a:rPr>
              <a:t> ≤ </a:t>
            </a:r>
            <a:r>
              <a:rPr lang="en-US" sz="1800" dirty="0" smtClean="0">
                <a:latin typeface="Times New Roman" pitchFamily="18" charset="0"/>
                <a:cs typeface="Times New Roman" pitchFamily="18" charset="0"/>
              </a:rPr>
              <a:t>1.</a:t>
            </a:r>
            <a:endParaRPr lang="en-US" sz="1800" dirty="0">
              <a:latin typeface="Times New Roman" pitchFamily="18" charset="0"/>
              <a:cs typeface="Times New Roman" pitchFamily="18" charset="0"/>
            </a:endParaRPr>
          </a:p>
          <a:p>
            <a:r>
              <a:rPr lang="en-US" sz="1800" dirty="0" smtClean="0">
                <a:latin typeface="Times New Roman" pitchFamily="18" charset="0"/>
                <a:cs typeface="Times New Roman" pitchFamily="18" charset="0"/>
              </a:rPr>
              <a:t>The </a:t>
            </a:r>
            <a:r>
              <a:rPr lang="en-US" sz="1800" dirty="0">
                <a:latin typeface="Times New Roman" pitchFamily="18" charset="0"/>
                <a:cs typeface="Times New Roman" pitchFamily="18" charset="0"/>
              </a:rPr>
              <a:t>absolute value of </a:t>
            </a:r>
            <a:r>
              <a:rPr lang="en-US" sz="1800" dirty="0" smtClean="0">
                <a:latin typeface="Times New Roman" pitchFamily="18" charset="0"/>
                <a:cs typeface="Times New Roman" pitchFamily="18" charset="0"/>
              </a:rPr>
              <a:t>Spearman rho can </a:t>
            </a:r>
            <a:r>
              <a:rPr lang="en-US" sz="1800" dirty="0">
                <a:latin typeface="Times New Roman" pitchFamily="18" charset="0"/>
                <a:cs typeface="Times New Roman" pitchFamily="18" charset="0"/>
              </a:rPr>
              <a:t>be interpreted as </a:t>
            </a:r>
            <a:r>
              <a:rPr lang="en-US" sz="1800" dirty="0" smtClean="0">
                <a:latin typeface="Times New Roman" pitchFamily="18" charset="0"/>
                <a:cs typeface="Times New Roman" pitchFamily="18" charset="0"/>
              </a:rPr>
              <a:t>follows:</a:t>
            </a:r>
            <a:endParaRPr lang="en-US" sz="1800" dirty="0">
              <a:latin typeface="Times New Roman" pitchFamily="18" charset="0"/>
              <a:cs typeface="Times New Roman" pitchFamily="18" charset="0"/>
            </a:endParaRPr>
          </a:p>
          <a:p>
            <a:pPr lvl="1"/>
            <a:r>
              <a:rPr lang="en-US" sz="1800" dirty="0">
                <a:latin typeface="Times New Roman" pitchFamily="18" charset="0"/>
                <a:cs typeface="Times New Roman" pitchFamily="18" charset="0"/>
              </a:rPr>
              <a:t>Little if any relationship &lt; .30</a:t>
            </a:r>
          </a:p>
          <a:p>
            <a:pPr lvl="1"/>
            <a:r>
              <a:rPr lang="en-US" sz="1800" dirty="0">
                <a:latin typeface="Times New Roman" pitchFamily="18" charset="0"/>
                <a:cs typeface="Times New Roman" pitchFamily="18" charset="0"/>
              </a:rPr>
              <a:t>Low relationship = .30 to &lt; .50</a:t>
            </a:r>
          </a:p>
          <a:p>
            <a:pPr lvl="1"/>
            <a:r>
              <a:rPr lang="en-US" sz="1800" dirty="0">
                <a:latin typeface="Times New Roman" pitchFamily="18" charset="0"/>
                <a:cs typeface="Times New Roman" pitchFamily="18" charset="0"/>
              </a:rPr>
              <a:t>Moderate relationship = .50 to &lt; .70</a:t>
            </a:r>
          </a:p>
          <a:p>
            <a:pPr lvl="1"/>
            <a:r>
              <a:rPr lang="en-US" sz="1800" dirty="0">
                <a:latin typeface="Times New Roman" pitchFamily="18" charset="0"/>
                <a:cs typeface="Times New Roman" pitchFamily="18" charset="0"/>
              </a:rPr>
              <a:t>High relationship = .70 to &lt; .90</a:t>
            </a:r>
          </a:p>
          <a:p>
            <a:pPr lvl="1"/>
            <a:r>
              <a:rPr lang="en-US" sz="1800" dirty="0">
                <a:latin typeface="Times New Roman" pitchFamily="18" charset="0"/>
                <a:cs typeface="Times New Roman" pitchFamily="18" charset="0"/>
              </a:rPr>
              <a:t>Very high relationship = .90 and above</a:t>
            </a:r>
          </a:p>
        </p:txBody>
      </p:sp>
    </p:spTree>
    <p:extLst>
      <p:ext uri="{BB962C8B-B14F-4D97-AF65-F5344CB8AC3E}">
        <p14:creationId xmlns:p14="http://schemas.microsoft.com/office/powerpoint/2010/main" val="58440493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74638"/>
            <a:ext cx="8305800" cy="715962"/>
          </a:xfrm>
        </p:spPr>
        <p:txBody>
          <a:bodyPr>
            <a:normAutofit/>
          </a:bodyPr>
          <a:lstStyle/>
          <a:p>
            <a:r>
              <a:rPr lang="en-US" sz="3200" dirty="0">
                <a:latin typeface="Times New Roman" pitchFamily="18" charset="0"/>
                <a:cs typeface="Times New Roman" pitchFamily="18" charset="0"/>
              </a:rPr>
              <a:t>Spearman Rank-Order Correlation Test</a:t>
            </a:r>
            <a:endParaRPr lang="en-US" sz="3200" dirty="0">
              <a:latin typeface="Times New Roman" pitchFamily="18" charset="0"/>
              <a:cs typeface="Times New Roman" pitchFamily="18" charset="0"/>
            </a:endParaRPr>
          </a:p>
        </p:txBody>
      </p:sp>
      <p:sp>
        <p:nvSpPr>
          <p:cNvPr id="4" name="Footer Placeholder 3"/>
          <p:cNvSpPr>
            <a:spLocks noGrp="1"/>
          </p:cNvSpPr>
          <p:nvPr>
            <p:ph type="ftr" sz="quarter" idx="11"/>
          </p:nvPr>
        </p:nvSpPr>
        <p:spPr>
          <a:xfrm>
            <a:off x="1600200" y="6356350"/>
            <a:ext cx="6096000" cy="365125"/>
          </a:xfrm>
        </p:spPr>
        <p:txBody>
          <a:bodyPr/>
          <a:lstStyle/>
          <a:p>
            <a:r>
              <a:rPr lang="en-US" dirty="0" smtClean="0">
                <a:latin typeface="Times New Roman" pitchFamily="18" charset="0"/>
                <a:cs typeface="Times New Roman" pitchFamily="18" charset="0"/>
              </a:rPr>
              <a:t>Copyright </a:t>
            </a:r>
            <a:r>
              <a:rPr lang="en-US" dirty="0" smtClean="0">
                <a:latin typeface="Times New Roman" pitchFamily="18" charset="0"/>
                <a:cs typeface="Times New Roman" pitchFamily="18" charset="0"/>
              </a:rPr>
              <a:t>2015 </a:t>
            </a:r>
            <a:r>
              <a:rPr lang="en-US" dirty="0" smtClean="0">
                <a:latin typeface="Times New Roman" pitchFamily="18" charset="0"/>
                <a:cs typeface="Times New Roman" pitchFamily="18" charset="0"/>
              </a:rPr>
              <a:t>by Alfred P. Rovai</a:t>
            </a:r>
            <a:endParaRPr lang="en-US" dirty="0">
              <a:latin typeface="Times New Roman" pitchFamily="18" charset="0"/>
              <a:cs typeface="Times New Roman" pitchFamily="18" charset="0"/>
            </a:endParaRPr>
          </a:p>
        </p:txBody>
      </p:sp>
      <p:sp>
        <p:nvSpPr>
          <p:cNvPr id="7" name="Oval 6"/>
          <p:cNvSpPr/>
          <p:nvPr/>
        </p:nvSpPr>
        <p:spPr>
          <a:xfrm>
            <a:off x="1524000" y="1905000"/>
            <a:ext cx="990600" cy="228601"/>
          </a:xfrm>
          <a:prstGeom prst="ellipse">
            <a:avLst/>
          </a:prstGeom>
          <a:noFill/>
          <a:ln w="28575">
            <a:solidFill>
              <a:srgbClr val="0016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p:cNvSpPr/>
          <p:nvPr/>
        </p:nvSpPr>
        <p:spPr>
          <a:xfrm>
            <a:off x="6858000" y="5791200"/>
            <a:ext cx="762000" cy="402771"/>
          </a:xfrm>
          <a:prstGeom prst="ellipse">
            <a:avLst/>
          </a:prstGeom>
          <a:noFill/>
          <a:ln w="28575">
            <a:solidFill>
              <a:srgbClr val="0016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Content Placeholder 2"/>
          <p:cNvSpPr>
            <a:spLocks noGrp="1"/>
          </p:cNvSpPr>
          <p:nvPr>
            <p:ph idx="1"/>
          </p:nvPr>
        </p:nvSpPr>
        <p:spPr>
          <a:xfrm>
            <a:off x="457200" y="1219200"/>
            <a:ext cx="8229600" cy="4906963"/>
          </a:xfrm>
        </p:spPr>
        <p:txBody>
          <a:bodyPr>
            <a:normAutofit fontScale="92500" lnSpcReduction="20000"/>
          </a:bodyPr>
          <a:lstStyle/>
          <a:p>
            <a:r>
              <a:rPr lang="en-US" sz="2400" dirty="0">
                <a:latin typeface="Times New Roman" pitchFamily="18" charset="0"/>
                <a:cs typeface="Times New Roman" pitchFamily="18" charset="0"/>
              </a:rPr>
              <a:t>Excel data entry for this test is fairly straightforward. Each variable is entered in a sheet of the Excel workbook as a separate column</a:t>
            </a:r>
            <a:r>
              <a:rPr lang="en-US" sz="2400" dirty="0" smtClean="0">
                <a:latin typeface="Times New Roman" pitchFamily="18" charset="0"/>
                <a:cs typeface="Times New Roman" pitchFamily="18" charset="0"/>
              </a:rPr>
              <a:t>.</a:t>
            </a:r>
          </a:p>
          <a:p>
            <a:r>
              <a:rPr lang="en-US" sz="2400" dirty="0" smtClean="0">
                <a:latin typeface="Times New Roman" pitchFamily="18" charset="0"/>
                <a:cs typeface="Times New Roman" pitchFamily="18" charset="0"/>
              </a:rPr>
              <a:t>Spearman rho is </a:t>
            </a:r>
            <a:r>
              <a:rPr lang="en-US" sz="2400" dirty="0">
                <a:latin typeface="Times New Roman" pitchFamily="18" charset="0"/>
                <a:cs typeface="Times New Roman" pitchFamily="18" charset="0"/>
              </a:rPr>
              <a:t>calculated as follows using </a:t>
            </a:r>
            <a:r>
              <a:rPr lang="en-US" sz="2400" dirty="0" smtClean="0">
                <a:latin typeface="Times New Roman" pitchFamily="18" charset="0"/>
                <a:cs typeface="Times New Roman" pitchFamily="18" charset="0"/>
              </a:rPr>
              <a:t>raw scores</a:t>
            </a:r>
            <a:r>
              <a:rPr lang="en-US" sz="2400" dirty="0">
                <a:latin typeface="Times New Roman" pitchFamily="18" charset="0"/>
                <a:cs typeface="Times New Roman" pitchFamily="18" charset="0"/>
              </a:rPr>
              <a:t>.</a:t>
            </a:r>
          </a:p>
          <a:p>
            <a:pPr marL="0" indent="0" algn="ctr">
              <a:buNone/>
            </a:pPr>
            <a:endParaRPr lang="en-US" sz="2400" dirty="0" smtClean="0">
              <a:latin typeface="Times New Roman" pitchFamily="18" charset="0"/>
              <a:cs typeface="Times New Roman" pitchFamily="18" charset="0"/>
            </a:endParaRPr>
          </a:p>
          <a:p>
            <a:pPr marL="0" indent="0">
              <a:buNone/>
            </a:pPr>
            <a:endParaRPr lang="en-US" sz="2400" dirty="0" smtClean="0">
              <a:latin typeface="Times New Roman" pitchFamily="18" charset="0"/>
              <a:cs typeface="Times New Roman" pitchFamily="18" charset="0"/>
            </a:endParaRPr>
          </a:p>
          <a:p>
            <a:pPr marL="0" indent="0">
              <a:buNone/>
            </a:pPr>
            <a:endParaRPr lang="en-US" sz="2400" dirty="0" smtClean="0">
              <a:latin typeface="Times New Roman" pitchFamily="18" charset="0"/>
              <a:cs typeface="Times New Roman" pitchFamily="18" charset="0"/>
            </a:endParaRPr>
          </a:p>
          <a:p>
            <a:pPr marL="0" indent="0" algn="ctr">
              <a:buNone/>
            </a:pPr>
            <a:endParaRPr lang="en-US" sz="2400" dirty="0" smtClean="0">
              <a:latin typeface="Times New Roman" pitchFamily="18" charset="0"/>
              <a:cs typeface="Times New Roman" pitchFamily="18" charset="0"/>
            </a:endParaRPr>
          </a:p>
          <a:p>
            <a:pPr marL="0" indent="0" algn="ctr">
              <a:buNone/>
            </a:pPr>
            <a:endParaRPr lang="en-US" sz="2400" dirty="0">
              <a:latin typeface="Times New Roman" pitchFamily="18" charset="0"/>
              <a:cs typeface="Times New Roman" pitchFamily="18" charset="0"/>
            </a:endParaRPr>
          </a:p>
          <a:p>
            <a:pPr indent="0">
              <a:buNone/>
              <a:tabLst>
                <a:tab pos="342900" algn="l"/>
              </a:tabLst>
            </a:pPr>
            <a:r>
              <a:rPr lang="en-US" sz="2400" dirty="0">
                <a:latin typeface="Times New Roman" pitchFamily="18" charset="0"/>
                <a:cs typeface="Times New Roman" pitchFamily="18" charset="0"/>
              </a:rPr>
              <a:t>where n is the number of pairs of ranks and d is the difference between the two ranks in each pair.</a:t>
            </a:r>
            <a:endParaRPr lang="en-US" sz="2400" dirty="0" smtClean="0">
              <a:latin typeface="Times New Roman" pitchFamily="18" charset="0"/>
              <a:cs typeface="Times New Roman" pitchFamily="18" charset="0"/>
            </a:endParaRPr>
          </a:p>
          <a:p>
            <a:r>
              <a:rPr lang="en-US" sz="2400" dirty="0" smtClean="0">
                <a:latin typeface="Times New Roman" pitchFamily="18" charset="0"/>
                <a:cs typeface="Times New Roman" pitchFamily="18" charset="0"/>
              </a:rPr>
              <a:t>The following Excel function is used:</a:t>
            </a:r>
          </a:p>
          <a:p>
            <a:pPr marL="0" indent="0" algn="ctr">
              <a:buNone/>
            </a:pPr>
            <a:endParaRPr lang="en-US" sz="2400" dirty="0" smtClean="0">
              <a:latin typeface="Times New Roman" pitchFamily="18" charset="0"/>
              <a:cs typeface="Times New Roman" pitchFamily="18" charset="0"/>
            </a:endParaRPr>
          </a:p>
          <a:p>
            <a:pPr marL="0" indent="0" algn="ctr">
              <a:buNone/>
            </a:pPr>
            <a:r>
              <a:rPr lang="en-US" sz="2400" dirty="0" smtClean="0">
                <a:latin typeface="Times New Roman" pitchFamily="18" charset="0"/>
                <a:cs typeface="Times New Roman" pitchFamily="18" charset="0"/>
              </a:rPr>
              <a:t>CORREL(</a:t>
            </a:r>
            <a:r>
              <a:rPr lang="en-US" sz="2400" dirty="0">
                <a:latin typeface="Times New Roman" pitchFamily="18" charset="0"/>
                <a:cs typeface="Times New Roman" pitchFamily="18" charset="0"/>
              </a:rPr>
              <a:t>array1,array2). Returns the correlation coefficient, where the two arrays identify the cell range of values for two variables</a:t>
            </a:r>
            <a:endParaRPr lang="en-US" sz="2400" dirty="0" smtClean="0">
              <a:latin typeface="Times New Roman" pitchFamily="18" charset="0"/>
              <a:cs typeface="Times New Roman" pitchFamily="18" charset="0"/>
            </a:endParaRPr>
          </a:p>
          <a:p>
            <a:endParaRPr lang="en-US" sz="2400" dirty="0" smtClean="0">
              <a:latin typeface="Times New Roman" pitchFamily="18" charset="0"/>
              <a:cs typeface="Times New Roman" pitchFamily="18" charset="0"/>
            </a:endParaRPr>
          </a:p>
        </p:txBody>
      </p:sp>
      <p:graphicFrame>
        <p:nvGraphicFramePr>
          <p:cNvPr id="11" name="Object 4"/>
          <p:cNvGraphicFramePr>
            <a:graphicFrameLocks noChangeAspect="1"/>
          </p:cNvGraphicFramePr>
          <p:nvPr>
            <p:extLst>
              <p:ext uri="{D42A27DB-BD31-4B8C-83A1-F6EECF244321}">
                <p14:modId xmlns:p14="http://schemas.microsoft.com/office/powerpoint/2010/main" val="243451635"/>
              </p:ext>
            </p:extLst>
          </p:nvPr>
        </p:nvGraphicFramePr>
        <p:xfrm>
          <a:off x="3616325" y="2620963"/>
          <a:ext cx="1908175" cy="1006475"/>
        </p:xfrm>
        <a:graphic>
          <a:graphicData uri="http://schemas.openxmlformats.org/presentationml/2006/ole">
            <mc:AlternateContent xmlns:mc="http://schemas.openxmlformats.org/markup-compatibility/2006">
              <mc:Choice xmlns:v="urn:schemas-microsoft-com:vml" Requires="v">
                <p:oleObj spid="_x0000_s1063" name="Equation" r:id="rId3" imgW="990600" imgH="482600" progId="Equation.3">
                  <p:embed/>
                </p:oleObj>
              </mc:Choice>
              <mc:Fallback>
                <p:oleObj name="Equation" r:id="rId3" imgW="990600" imgH="482600" progId="Equation.3">
                  <p:embed/>
                  <p:pic>
                    <p:nvPicPr>
                      <p:cNvPr id="0" name=""/>
                      <p:cNvPicPr>
                        <a:picLocks noChangeAspect="1" noChangeArrowheads="1"/>
                      </p:cNvPicPr>
                      <p:nvPr/>
                    </p:nvPicPr>
                    <p:blipFill>
                      <a:blip r:embed="rId4"/>
                      <a:srcRect/>
                      <a:stretch>
                        <a:fillRect/>
                      </a:stretch>
                    </p:blipFill>
                    <p:spPr bwMode="auto">
                      <a:xfrm>
                        <a:off x="3616325" y="2620963"/>
                        <a:ext cx="1908175" cy="1006475"/>
                      </a:xfrm>
                      <a:prstGeom prst="rect">
                        <a:avLst/>
                      </a:prstGeom>
                      <a:solidFill>
                        <a:schemeClr val="tx1"/>
                      </a:solidFill>
                      <a:ln>
                        <a:noFill/>
                      </a:ln>
                      <a:effectLst>
                        <a:outerShdw blurRad="63500" dist="107763" dir="2700000" algn="ctr" rotWithShape="0">
                          <a:srgbClr val="000000">
                            <a:alpha val="74997"/>
                          </a:srgbClr>
                        </a:outerShdw>
                      </a:effectLst>
                    </p:spPr>
                  </p:pic>
                </p:oleObj>
              </mc:Fallback>
            </mc:AlternateContent>
          </a:graphicData>
        </a:graphic>
      </p:graphicFrame>
    </p:spTree>
    <p:extLst>
      <p:ext uri="{BB962C8B-B14F-4D97-AF65-F5344CB8AC3E}">
        <p14:creationId xmlns:p14="http://schemas.microsoft.com/office/powerpoint/2010/main" val="142521948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74638"/>
            <a:ext cx="8305800" cy="715962"/>
          </a:xfrm>
        </p:spPr>
        <p:txBody>
          <a:bodyPr>
            <a:normAutofit/>
          </a:bodyPr>
          <a:lstStyle/>
          <a:p>
            <a:r>
              <a:rPr lang="en-US" sz="3200" dirty="0" smtClean="0">
                <a:latin typeface="Times New Roman" pitchFamily="18" charset="0"/>
                <a:cs typeface="Times New Roman" pitchFamily="18" charset="0"/>
              </a:rPr>
              <a:t>Spearman Rank-Order Correlation Test</a:t>
            </a:r>
            <a:endParaRPr lang="en-US" sz="3200" dirty="0">
              <a:latin typeface="Times New Roman" pitchFamily="18" charset="0"/>
              <a:cs typeface="Times New Roman" pitchFamily="18" charset="0"/>
            </a:endParaRPr>
          </a:p>
        </p:txBody>
      </p:sp>
      <p:sp>
        <p:nvSpPr>
          <p:cNvPr id="4" name="Footer Placeholder 3"/>
          <p:cNvSpPr>
            <a:spLocks noGrp="1"/>
          </p:cNvSpPr>
          <p:nvPr>
            <p:ph type="ftr" sz="quarter" idx="11"/>
          </p:nvPr>
        </p:nvSpPr>
        <p:spPr>
          <a:xfrm>
            <a:off x="1600200" y="6356350"/>
            <a:ext cx="6096000" cy="365125"/>
          </a:xfrm>
        </p:spPr>
        <p:txBody>
          <a:bodyPr/>
          <a:lstStyle/>
          <a:p>
            <a:r>
              <a:rPr lang="en-US" dirty="0" smtClean="0">
                <a:latin typeface="Times New Roman" pitchFamily="18" charset="0"/>
                <a:cs typeface="Times New Roman" pitchFamily="18" charset="0"/>
              </a:rPr>
              <a:t>Copyright </a:t>
            </a:r>
            <a:r>
              <a:rPr lang="en-US" dirty="0" smtClean="0">
                <a:latin typeface="Times New Roman" pitchFamily="18" charset="0"/>
                <a:cs typeface="Times New Roman" pitchFamily="18" charset="0"/>
              </a:rPr>
              <a:t>2015 </a:t>
            </a:r>
            <a:r>
              <a:rPr lang="en-US" dirty="0" smtClean="0">
                <a:latin typeface="Times New Roman" pitchFamily="18" charset="0"/>
                <a:cs typeface="Times New Roman" pitchFamily="18" charset="0"/>
              </a:rPr>
              <a:t>by Alfred P. Rovai</a:t>
            </a:r>
            <a:endParaRPr lang="en-US" dirty="0">
              <a:latin typeface="Times New Roman" pitchFamily="18" charset="0"/>
              <a:cs typeface="Times New Roman" pitchFamily="18" charset="0"/>
            </a:endParaRPr>
          </a:p>
        </p:txBody>
      </p:sp>
      <p:sp>
        <p:nvSpPr>
          <p:cNvPr id="7" name="Oval 6"/>
          <p:cNvSpPr/>
          <p:nvPr/>
        </p:nvSpPr>
        <p:spPr>
          <a:xfrm>
            <a:off x="1524000" y="1905000"/>
            <a:ext cx="990600" cy="228601"/>
          </a:xfrm>
          <a:prstGeom prst="ellipse">
            <a:avLst/>
          </a:prstGeom>
          <a:noFill/>
          <a:ln w="28575">
            <a:solidFill>
              <a:srgbClr val="0016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p:cNvSpPr/>
          <p:nvPr/>
        </p:nvSpPr>
        <p:spPr>
          <a:xfrm>
            <a:off x="6858000" y="5791200"/>
            <a:ext cx="762000" cy="402771"/>
          </a:xfrm>
          <a:prstGeom prst="ellipse">
            <a:avLst/>
          </a:prstGeom>
          <a:noFill/>
          <a:ln w="28575">
            <a:solidFill>
              <a:srgbClr val="0016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Content Placeholder 2"/>
          <p:cNvSpPr>
            <a:spLocks noGrp="1"/>
          </p:cNvSpPr>
          <p:nvPr>
            <p:ph idx="1"/>
          </p:nvPr>
        </p:nvSpPr>
        <p:spPr>
          <a:xfrm>
            <a:off x="457200" y="1219200"/>
            <a:ext cx="8229600" cy="4906963"/>
          </a:xfrm>
        </p:spPr>
        <p:txBody>
          <a:bodyPr>
            <a:normAutofit fontScale="92500" lnSpcReduction="10000"/>
          </a:bodyPr>
          <a:lstStyle/>
          <a:p>
            <a:r>
              <a:rPr lang="en-US" sz="2400" dirty="0" smtClean="0">
                <a:latin typeface="Times New Roman" pitchFamily="18" charset="0"/>
                <a:cs typeface="Times New Roman" pitchFamily="18" charset="0"/>
              </a:rPr>
              <a:t>The </a:t>
            </a:r>
            <a:r>
              <a:rPr lang="en-US" sz="2400" i="1" dirty="0">
                <a:latin typeface="Times New Roman" pitchFamily="18" charset="0"/>
                <a:cs typeface="Times New Roman" pitchFamily="18" charset="0"/>
              </a:rPr>
              <a:t>p</a:t>
            </a:r>
            <a:r>
              <a:rPr lang="en-US" sz="2400" dirty="0">
                <a:latin typeface="Times New Roman" pitchFamily="18" charset="0"/>
                <a:cs typeface="Times New Roman" pitchFamily="18" charset="0"/>
              </a:rPr>
              <a:t>-level for this correlation coefficient can be calculated using the t-distribution and the following </a:t>
            </a:r>
            <a:r>
              <a:rPr lang="en-US" sz="2400" i="1" dirty="0">
                <a:latin typeface="Times New Roman" pitchFamily="18" charset="0"/>
                <a:cs typeface="Times New Roman" pitchFamily="18" charset="0"/>
              </a:rPr>
              <a:t>t</a:t>
            </a:r>
            <a:r>
              <a:rPr lang="en-US" sz="2400" dirty="0">
                <a:latin typeface="Times New Roman" pitchFamily="18" charset="0"/>
                <a:cs typeface="Times New Roman" pitchFamily="18" charset="0"/>
              </a:rPr>
              <a:t>-value.</a:t>
            </a:r>
          </a:p>
          <a:p>
            <a:pPr marL="0" indent="0">
              <a:buNone/>
            </a:pPr>
            <a:endParaRPr lang="en-US" sz="2400" dirty="0" smtClean="0">
              <a:latin typeface="Times New Roman" pitchFamily="18" charset="0"/>
              <a:cs typeface="Times New Roman" pitchFamily="18" charset="0"/>
            </a:endParaRPr>
          </a:p>
          <a:p>
            <a:pPr marL="0" indent="0" algn="ctr">
              <a:buNone/>
            </a:pPr>
            <a:endParaRPr lang="en-US" sz="2400" dirty="0">
              <a:latin typeface="Times New Roman" pitchFamily="18" charset="0"/>
              <a:cs typeface="Times New Roman" pitchFamily="18" charset="0"/>
            </a:endParaRPr>
          </a:p>
          <a:p>
            <a:pPr marL="0" indent="0">
              <a:buNone/>
            </a:pPr>
            <a:endParaRPr lang="en-US" sz="2400" dirty="0" smtClean="0">
              <a:latin typeface="Times New Roman" pitchFamily="18" charset="0"/>
              <a:cs typeface="Times New Roman" pitchFamily="18" charset="0"/>
            </a:endParaRPr>
          </a:p>
          <a:p>
            <a:pPr marL="0" indent="0">
              <a:buNone/>
            </a:pPr>
            <a:endParaRPr lang="en-US" sz="2400" dirty="0" smtClean="0">
              <a:latin typeface="Times New Roman" pitchFamily="18" charset="0"/>
              <a:cs typeface="Times New Roman" pitchFamily="18" charset="0"/>
            </a:endParaRPr>
          </a:p>
          <a:p>
            <a:r>
              <a:rPr lang="en-US" sz="2400" dirty="0">
                <a:latin typeface="Times New Roman" pitchFamily="18" charset="0"/>
                <a:cs typeface="Times New Roman" pitchFamily="18" charset="0"/>
              </a:rPr>
              <a:t>The degrees of freedom for this test is </a:t>
            </a:r>
            <a:r>
              <a:rPr lang="en-US" sz="2400" i="1" dirty="0">
                <a:latin typeface="Times New Roman" pitchFamily="18" charset="0"/>
                <a:cs typeface="Times New Roman" pitchFamily="18" charset="0"/>
              </a:rPr>
              <a:t>N</a:t>
            </a:r>
            <a:r>
              <a:rPr lang="en-US" sz="2400" dirty="0">
                <a:latin typeface="Times New Roman" pitchFamily="18" charset="0"/>
                <a:cs typeface="Times New Roman" pitchFamily="18" charset="0"/>
              </a:rPr>
              <a:t>− 2, where </a:t>
            </a:r>
            <a:r>
              <a:rPr lang="en-US" sz="2400" i="1" dirty="0">
                <a:latin typeface="Times New Roman" pitchFamily="18" charset="0"/>
                <a:cs typeface="Times New Roman" pitchFamily="18" charset="0"/>
              </a:rPr>
              <a:t>N</a:t>
            </a:r>
            <a:r>
              <a:rPr lang="en-US" sz="2400" dirty="0">
                <a:latin typeface="Times New Roman" pitchFamily="18" charset="0"/>
                <a:cs typeface="Times New Roman" pitchFamily="18" charset="0"/>
              </a:rPr>
              <a:t> is the number of cases in the analysis</a:t>
            </a:r>
            <a:r>
              <a:rPr lang="en-US" sz="2400" dirty="0" smtClean="0">
                <a:latin typeface="Times New Roman" pitchFamily="18" charset="0"/>
                <a:cs typeface="Times New Roman" pitchFamily="18" charset="0"/>
              </a:rPr>
              <a:t>.</a:t>
            </a:r>
          </a:p>
          <a:p>
            <a:r>
              <a:rPr lang="en-US" sz="2400" dirty="0" smtClean="0">
                <a:latin typeface="Times New Roman" pitchFamily="18" charset="0"/>
                <a:cs typeface="Times New Roman" pitchFamily="18" charset="0"/>
              </a:rPr>
              <a:t>The </a:t>
            </a:r>
            <a:r>
              <a:rPr lang="en-US" sz="2400" dirty="0">
                <a:latin typeface="Times New Roman" pitchFamily="18" charset="0"/>
                <a:cs typeface="Times New Roman" pitchFamily="18" charset="0"/>
              </a:rPr>
              <a:t>following Excel function is </a:t>
            </a:r>
            <a:r>
              <a:rPr lang="en-US" sz="2400" dirty="0" smtClean="0">
                <a:latin typeface="Times New Roman" pitchFamily="18" charset="0"/>
                <a:cs typeface="Times New Roman" pitchFamily="18" charset="0"/>
              </a:rPr>
              <a:t>used to determine the </a:t>
            </a:r>
            <a:r>
              <a:rPr lang="en-US" sz="2400" i="1" dirty="0" smtClean="0">
                <a:latin typeface="Times New Roman" pitchFamily="18" charset="0"/>
                <a:cs typeface="Times New Roman" pitchFamily="18" charset="0"/>
              </a:rPr>
              <a:t>p</a:t>
            </a:r>
            <a:r>
              <a:rPr lang="en-US" sz="2400" dirty="0" smtClean="0">
                <a:latin typeface="Times New Roman" pitchFamily="18" charset="0"/>
                <a:cs typeface="Times New Roman" pitchFamily="18" charset="0"/>
              </a:rPr>
              <a:t>-level:</a:t>
            </a:r>
          </a:p>
          <a:p>
            <a:pPr marL="0" indent="0" algn="ctr">
              <a:buNone/>
            </a:pPr>
            <a:endParaRPr lang="en-US" sz="2400" dirty="0" smtClean="0">
              <a:latin typeface="Times New Roman" pitchFamily="18" charset="0"/>
              <a:cs typeface="Times New Roman" pitchFamily="18" charset="0"/>
            </a:endParaRPr>
          </a:p>
          <a:p>
            <a:pPr marL="0" indent="0" algn="ctr">
              <a:buNone/>
            </a:pPr>
            <a:r>
              <a:rPr lang="en-US" sz="2400" dirty="0" smtClean="0">
                <a:latin typeface="Times New Roman" pitchFamily="18" charset="0"/>
                <a:cs typeface="Times New Roman" pitchFamily="18" charset="0"/>
              </a:rPr>
              <a:t>T.DIST.</a:t>
            </a:r>
            <a:r>
              <a:rPr lang="en-US" sz="2400" dirty="0">
                <a:latin typeface="Times New Roman" pitchFamily="18" charset="0"/>
                <a:cs typeface="Times New Roman" pitchFamily="18" charset="0"/>
              </a:rPr>
              <a:t>2T</a:t>
            </a:r>
            <a:r>
              <a:rPr lang="en-US" sz="2400" dirty="0" smtClean="0">
                <a:latin typeface="Times New Roman" pitchFamily="18" charset="0"/>
                <a:cs typeface="Times New Roman" pitchFamily="18" charset="0"/>
              </a:rPr>
              <a:t>(</a:t>
            </a:r>
            <a:r>
              <a:rPr lang="en-US" sz="2400" dirty="0" err="1" smtClean="0">
                <a:latin typeface="Times New Roman" pitchFamily="18" charset="0"/>
                <a:cs typeface="Times New Roman" pitchFamily="18" charset="0"/>
              </a:rPr>
              <a:t>x,</a:t>
            </a:r>
            <a:r>
              <a:rPr lang="en-US" sz="2400" dirty="0" err="1">
                <a:latin typeface="Times New Roman" pitchFamily="18" charset="0"/>
                <a:cs typeface="Times New Roman" pitchFamily="18" charset="0"/>
              </a:rPr>
              <a:t>deg_freedom</a:t>
            </a:r>
            <a:r>
              <a:rPr lang="en-US" sz="2400" dirty="0">
                <a:latin typeface="Times New Roman" pitchFamily="18" charset="0"/>
                <a:cs typeface="Times New Roman" pitchFamily="18" charset="0"/>
              </a:rPr>
              <a:t>). Returns the </a:t>
            </a:r>
            <a:r>
              <a:rPr lang="en-US" sz="2400" dirty="0" smtClean="0">
                <a:latin typeface="Times New Roman" pitchFamily="18" charset="0"/>
                <a:cs typeface="Times New Roman" pitchFamily="18" charset="0"/>
              </a:rPr>
              <a:t>t</a:t>
            </a:r>
            <a:r>
              <a:rPr lang="en-US" sz="2400" dirty="0">
                <a:latin typeface="Times New Roman" pitchFamily="18" charset="0"/>
                <a:cs typeface="Times New Roman" pitchFamily="18" charset="0"/>
              </a:rPr>
              <a:t>-distribution (2-tailed), where </a:t>
            </a:r>
            <a:r>
              <a:rPr lang="en-US" sz="2400" dirty="0" smtClean="0">
                <a:latin typeface="Times New Roman" pitchFamily="18" charset="0"/>
                <a:cs typeface="Times New Roman" pitchFamily="18" charset="0"/>
              </a:rPr>
              <a:t>x </a:t>
            </a:r>
            <a:r>
              <a:rPr lang="en-US" sz="2400" dirty="0">
                <a:latin typeface="Times New Roman" pitchFamily="18" charset="0"/>
                <a:cs typeface="Times New Roman" pitchFamily="18" charset="0"/>
              </a:rPr>
              <a:t>is the </a:t>
            </a:r>
            <a:r>
              <a:rPr lang="en-US" sz="2400" dirty="0" smtClean="0">
                <a:latin typeface="Times New Roman" pitchFamily="18" charset="0"/>
                <a:cs typeface="Times New Roman" pitchFamily="18" charset="0"/>
              </a:rPr>
              <a:t>numeric value at which to evaluate the distribution and </a:t>
            </a:r>
            <a:r>
              <a:rPr lang="en-US" sz="2400" dirty="0" err="1">
                <a:latin typeface="Times New Roman" pitchFamily="18" charset="0"/>
                <a:cs typeface="Times New Roman" pitchFamily="18" charset="0"/>
              </a:rPr>
              <a:t>deg_freedom</a:t>
            </a:r>
            <a:r>
              <a:rPr lang="en-US" sz="2400" dirty="0">
                <a:latin typeface="Times New Roman" pitchFamily="18" charset="0"/>
                <a:cs typeface="Times New Roman" pitchFamily="18" charset="0"/>
              </a:rPr>
              <a:t> is a number representing degrees of freedom</a:t>
            </a:r>
            <a:r>
              <a:rPr lang="en-US" sz="2400" dirty="0" smtClean="0">
                <a:latin typeface="Times New Roman" pitchFamily="18" charset="0"/>
                <a:cs typeface="Times New Roman" pitchFamily="18" charset="0"/>
              </a:rPr>
              <a:t>.</a:t>
            </a:r>
            <a:endParaRPr lang="en-US" sz="2400" dirty="0">
              <a:latin typeface="Times New Roman" pitchFamily="18" charset="0"/>
              <a:cs typeface="Times New Roman" pitchFamily="18" charset="0"/>
            </a:endParaRPr>
          </a:p>
        </p:txBody>
      </p:sp>
      <p:graphicFrame>
        <p:nvGraphicFramePr>
          <p:cNvPr id="12" name="Object 5"/>
          <p:cNvGraphicFramePr>
            <a:graphicFrameLocks noChangeAspect="1"/>
          </p:cNvGraphicFramePr>
          <p:nvPr>
            <p:extLst>
              <p:ext uri="{D42A27DB-BD31-4B8C-83A1-F6EECF244321}">
                <p14:modId xmlns:p14="http://schemas.microsoft.com/office/powerpoint/2010/main" val="3405653692"/>
              </p:ext>
            </p:extLst>
          </p:nvPr>
        </p:nvGraphicFramePr>
        <p:xfrm>
          <a:off x="3629025" y="2009775"/>
          <a:ext cx="1863725" cy="1236663"/>
        </p:xfrm>
        <a:graphic>
          <a:graphicData uri="http://schemas.openxmlformats.org/presentationml/2006/ole">
            <mc:AlternateContent xmlns:mc="http://schemas.openxmlformats.org/markup-compatibility/2006">
              <mc:Choice xmlns:v="urn:schemas-microsoft-com:vml" Requires="v">
                <p:oleObj spid="_x0000_s2087" name="Equation" r:id="rId3" imgW="800100" imgH="495300" progId="Equation.3">
                  <p:embed/>
                </p:oleObj>
              </mc:Choice>
              <mc:Fallback>
                <p:oleObj name="Equation" r:id="rId3" imgW="800100" imgH="495300" progId="Equation.3">
                  <p:embed/>
                  <p:pic>
                    <p:nvPicPr>
                      <p:cNvPr id="0" name=""/>
                      <p:cNvPicPr>
                        <a:picLocks noChangeAspect="1" noChangeArrowheads="1"/>
                      </p:cNvPicPr>
                      <p:nvPr/>
                    </p:nvPicPr>
                    <p:blipFill>
                      <a:blip r:embed="rId4"/>
                      <a:srcRect/>
                      <a:stretch>
                        <a:fillRect/>
                      </a:stretch>
                    </p:blipFill>
                    <p:spPr bwMode="auto">
                      <a:xfrm>
                        <a:off x="3629025" y="2009775"/>
                        <a:ext cx="1863725" cy="1236663"/>
                      </a:xfrm>
                      <a:prstGeom prst="rect">
                        <a:avLst/>
                      </a:prstGeom>
                      <a:solidFill>
                        <a:schemeClr val="tx1"/>
                      </a:solidFill>
                      <a:ln>
                        <a:noFill/>
                      </a:ln>
                      <a:effectLst>
                        <a:outerShdw blurRad="63500" dist="107763" dir="2700000" algn="ctr" rotWithShape="0">
                          <a:srgbClr val="000000">
                            <a:alpha val="74997"/>
                          </a:srgbClr>
                        </a:outerShdw>
                      </a:effectLst>
                    </p:spPr>
                  </p:pic>
                </p:oleObj>
              </mc:Fallback>
            </mc:AlternateContent>
          </a:graphicData>
        </a:graphic>
      </p:graphicFrame>
    </p:spTree>
    <p:extLst>
      <p:ext uri="{BB962C8B-B14F-4D97-AF65-F5344CB8AC3E}">
        <p14:creationId xmlns:p14="http://schemas.microsoft.com/office/powerpoint/2010/main" val="329477650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74638"/>
            <a:ext cx="8305800" cy="715962"/>
          </a:xfrm>
        </p:spPr>
        <p:txBody>
          <a:bodyPr>
            <a:normAutofit/>
          </a:bodyPr>
          <a:lstStyle/>
          <a:p>
            <a:r>
              <a:rPr lang="en-US" sz="3200" dirty="0" smtClean="0">
                <a:latin typeface="Times New Roman" pitchFamily="18" charset="0"/>
                <a:cs typeface="Times New Roman" pitchFamily="18" charset="0"/>
              </a:rPr>
              <a:t>Key Assumptions &amp; Requirements</a:t>
            </a:r>
            <a:endParaRPr lang="en-US" sz="3200" dirty="0">
              <a:latin typeface="Times New Roman" pitchFamily="18" charset="0"/>
              <a:cs typeface="Times New Roman" pitchFamily="18" charset="0"/>
            </a:endParaRPr>
          </a:p>
        </p:txBody>
      </p:sp>
      <p:sp>
        <p:nvSpPr>
          <p:cNvPr id="4" name="Footer Placeholder 3"/>
          <p:cNvSpPr>
            <a:spLocks noGrp="1"/>
          </p:cNvSpPr>
          <p:nvPr>
            <p:ph type="ftr" sz="quarter" idx="11"/>
          </p:nvPr>
        </p:nvSpPr>
        <p:spPr>
          <a:xfrm>
            <a:off x="1600200" y="6356350"/>
            <a:ext cx="6096000" cy="365125"/>
          </a:xfrm>
        </p:spPr>
        <p:txBody>
          <a:bodyPr/>
          <a:lstStyle/>
          <a:p>
            <a:r>
              <a:rPr lang="en-US" dirty="0" smtClean="0">
                <a:latin typeface="Times New Roman" pitchFamily="18" charset="0"/>
                <a:cs typeface="Times New Roman" pitchFamily="18" charset="0"/>
              </a:rPr>
              <a:t>Copyright </a:t>
            </a:r>
            <a:r>
              <a:rPr lang="en-US" dirty="0" smtClean="0">
                <a:latin typeface="Times New Roman" pitchFamily="18" charset="0"/>
                <a:cs typeface="Times New Roman" pitchFamily="18" charset="0"/>
              </a:rPr>
              <a:t>2015 </a:t>
            </a:r>
            <a:r>
              <a:rPr lang="en-US" dirty="0" smtClean="0">
                <a:latin typeface="Times New Roman" pitchFamily="18" charset="0"/>
                <a:cs typeface="Times New Roman" pitchFamily="18" charset="0"/>
              </a:rPr>
              <a:t>by Alfred P. Rovai</a:t>
            </a:r>
            <a:endParaRPr lang="en-US" dirty="0">
              <a:latin typeface="Times New Roman" pitchFamily="18" charset="0"/>
              <a:cs typeface="Times New Roman" pitchFamily="18" charset="0"/>
            </a:endParaRPr>
          </a:p>
        </p:txBody>
      </p:sp>
      <p:sp>
        <p:nvSpPr>
          <p:cNvPr id="7" name="Oval 6"/>
          <p:cNvSpPr/>
          <p:nvPr/>
        </p:nvSpPr>
        <p:spPr>
          <a:xfrm>
            <a:off x="1524000" y="1905000"/>
            <a:ext cx="990600" cy="228601"/>
          </a:xfrm>
          <a:prstGeom prst="ellipse">
            <a:avLst/>
          </a:prstGeom>
          <a:noFill/>
          <a:ln w="28575">
            <a:solidFill>
              <a:srgbClr val="0016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p:cNvSpPr/>
          <p:nvPr/>
        </p:nvSpPr>
        <p:spPr>
          <a:xfrm>
            <a:off x="6858000" y="5791200"/>
            <a:ext cx="762000" cy="402771"/>
          </a:xfrm>
          <a:prstGeom prst="ellipse">
            <a:avLst/>
          </a:prstGeom>
          <a:noFill/>
          <a:ln w="28575">
            <a:solidFill>
              <a:srgbClr val="0016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Content Placeholder 2"/>
          <p:cNvSpPr>
            <a:spLocks noGrp="1"/>
          </p:cNvSpPr>
          <p:nvPr>
            <p:ph idx="1"/>
          </p:nvPr>
        </p:nvSpPr>
        <p:spPr>
          <a:xfrm>
            <a:off x="457200" y="1219200"/>
            <a:ext cx="8229600" cy="4906963"/>
          </a:xfrm>
        </p:spPr>
        <p:txBody>
          <a:bodyPr>
            <a:normAutofit/>
          </a:bodyPr>
          <a:lstStyle/>
          <a:p>
            <a:r>
              <a:rPr lang="en-US" sz="2400" dirty="0">
                <a:latin typeface="Times New Roman" pitchFamily="18" charset="0"/>
                <a:cs typeface="Times New Roman" pitchFamily="18" charset="0"/>
              </a:rPr>
              <a:t>Random selection of samples </a:t>
            </a:r>
            <a:r>
              <a:rPr lang="en-US" sz="2400" dirty="0" smtClean="0">
                <a:latin typeface="Times New Roman" pitchFamily="18" charset="0"/>
                <a:cs typeface="Times New Roman" pitchFamily="18" charset="0"/>
              </a:rPr>
              <a:t>to </a:t>
            </a:r>
            <a:r>
              <a:rPr lang="en-US" sz="2400" dirty="0">
                <a:latin typeface="Times New Roman" pitchFamily="18" charset="0"/>
                <a:cs typeface="Times New Roman" pitchFamily="18" charset="0"/>
              </a:rPr>
              <a:t>allow for generalization of results to a target population.</a:t>
            </a:r>
          </a:p>
          <a:p>
            <a:r>
              <a:rPr lang="en-US" sz="2400" dirty="0">
                <a:latin typeface="Times New Roman" pitchFamily="18" charset="0"/>
                <a:cs typeface="Times New Roman" pitchFamily="18" charset="0"/>
              </a:rPr>
              <a:t>Variables. Two </a:t>
            </a:r>
            <a:r>
              <a:rPr lang="en-US" sz="2400" dirty="0" smtClean="0">
                <a:latin typeface="Times New Roman" pitchFamily="18" charset="0"/>
                <a:cs typeface="Times New Roman" pitchFamily="18" charset="0"/>
              </a:rPr>
              <a:t>rank-ordered </a:t>
            </a:r>
            <a:r>
              <a:rPr lang="en-US" sz="2400" dirty="0">
                <a:latin typeface="Times New Roman" pitchFamily="18" charset="0"/>
                <a:cs typeface="Times New Roman" pitchFamily="18" charset="0"/>
              </a:rPr>
              <a:t>variables (ordinal, interval, or ratio data can be used). </a:t>
            </a:r>
            <a:endParaRPr lang="en-US" sz="2400" dirty="0" smtClean="0">
              <a:latin typeface="Times New Roman" pitchFamily="18" charset="0"/>
              <a:cs typeface="Times New Roman" pitchFamily="18" charset="0"/>
            </a:endParaRPr>
          </a:p>
          <a:p>
            <a:r>
              <a:rPr lang="en-US" sz="2400" dirty="0" smtClean="0">
                <a:latin typeface="Times New Roman" pitchFamily="18" charset="0"/>
                <a:cs typeface="Times New Roman" pitchFamily="18" charset="0"/>
              </a:rPr>
              <a:t>Absence </a:t>
            </a:r>
            <a:r>
              <a:rPr lang="en-US" sz="2400" dirty="0">
                <a:latin typeface="Times New Roman" pitchFamily="18" charset="0"/>
                <a:cs typeface="Times New Roman" pitchFamily="18" charset="0"/>
              </a:rPr>
              <a:t>of restricted </a:t>
            </a:r>
            <a:r>
              <a:rPr lang="en-US" sz="2400" dirty="0" smtClean="0">
                <a:latin typeface="Times New Roman" pitchFamily="18" charset="0"/>
                <a:cs typeface="Times New Roman" pitchFamily="18" charset="0"/>
              </a:rPr>
              <a:t>range. Data </a:t>
            </a:r>
            <a:r>
              <a:rPr lang="en-US" sz="2400" dirty="0">
                <a:latin typeface="Times New Roman" pitchFamily="18" charset="0"/>
                <a:cs typeface="Times New Roman" pitchFamily="18" charset="0"/>
              </a:rPr>
              <a:t>range is not truncated for </a:t>
            </a:r>
            <a:r>
              <a:rPr lang="en-US" sz="2400" dirty="0" smtClean="0">
                <a:latin typeface="Times New Roman" pitchFamily="18" charset="0"/>
                <a:cs typeface="Times New Roman" pitchFamily="18" charset="0"/>
              </a:rPr>
              <a:t>either variable.</a:t>
            </a:r>
          </a:p>
          <a:p>
            <a:r>
              <a:rPr lang="en-US" sz="2400" dirty="0">
                <a:latin typeface="Times New Roman" pitchFamily="18" charset="0"/>
                <a:cs typeface="Times New Roman" pitchFamily="18" charset="0"/>
              </a:rPr>
              <a:t>Independence of observations.</a:t>
            </a:r>
          </a:p>
          <a:p>
            <a:r>
              <a:rPr lang="en-US" sz="2400" dirty="0">
                <a:latin typeface="Times New Roman" pitchFamily="18" charset="0"/>
                <a:cs typeface="Times New Roman" pitchFamily="18" charset="0"/>
              </a:rPr>
              <a:t>Monotonicity. Monotonic relationship between </a:t>
            </a:r>
            <a:r>
              <a:rPr lang="en-US" sz="2400" dirty="0" smtClean="0">
                <a:latin typeface="Times New Roman" pitchFamily="18" charset="0"/>
                <a:cs typeface="Times New Roman" pitchFamily="18" charset="0"/>
              </a:rPr>
              <a:t>variables</a:t>
            </a:r>
            <a:r>
              <a:rPr lang="en-US" sz="2400" dirty="0">
                <a:latin typeface="Times New Roman" pitchFamily="18" charset="0"/>
                <a:cs typeface="Times New Roman" pitchFamily="18" charset="0"/>
              </a:rPr>
              <a:t>, i.e., </a:t>
            </a:r>
            <a:r>
              <a:rPr lang="en-US" sz="2400" dirty="0" smtClean="0">
                <a:latin typeface="Times New Roman" pitchFamily="18" charset="0"/>
                <a:cs typeface="Times New Roman" pitchFamily="18" charset="0"/>
              </a:rPr>
              <a:t>a </a:t>
            </a:r>
            <a:r>
              <a:rPr lang="en-US" sz="2400" dirty="0">
                <a:latin typeface="Times New Roman" pitchFamily="18" charset="0"/>
                <a:cs typeface="Times New Roman" pitchFamily="18" charset="0"/>
              </a:rPr>
              <a:t>monotonic relationship is one where the value of one variable increases as the value of the other variable increases or the value of one variable increases as the value of the other variable decreases, but not necessarily in a linear fashion.</a:t>
            </a:r>
          </a:p>
        </p:txBody>
      </p:sp>
    </p:spTree>
    <p:extLst>
      <p:ext uri="{BB962C8B-B14F-4D97-AF65-F5344CB8AC3E}">
        <p14:creationId xmlns:p14="http://schemas.microsoft.com/office/powerpoint/2010/main" val="2918004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38200" y="1219200"/>
            <a:ext cx="7086600" cy="2621668"/>
          </a:xfrm>
          <a:prstGeom prst="rect">
            <a:avLst/>
          </a:prstGeom>
        </p:spPr>
      </p:pic>
      <p:sp>
        <p:nvSpPr>
          <p:cNvPr id="4" name="Footer Placeholder 3"/>
          <p:cNvSpPr>
            <a:spLocks noGrp="1"/>
          </p:cNvSpPr>
          <p:nvPr>
            <p:ph type="ftr" sz="quarter" idx="11"/>
          </p:nvPr>
        </p:nvSpPr>
        <p:spPr>
          <a:xfrm>
            <a:off x="1600200" y="6356350"/>
            <a:ext cx="6096000" cy="365125"/>
          </a:xfrm>
        </p:spPr>
        <p:txBody>
          <a:bodyPr/>
          <a:lstStyle/>
          <a:p>
            <a:r>
              <a:rPr lang="en-US" dirty="0" smtClean="0">
                <a:latin typeface="Times New Roman" pitchFamily="18" charset="0"/>
                <a:cs typeface="Times New Roman" pitchFamily="18" charset="0"/>
              </a:rPr>
              <a:t>Copyright </a:t>
            </a:r>
            <a:r>
              <a:rPr lang="en-US" dirty="0" smtClean="0">
                <a:latin typeface="Times New Roman" pitchFamily="18" charset="0"/>
                <a:cs typeface="Times New Roman" pitchFamily="18" charset="0"/>
              </a:rPr>
              <a:t>2015 </a:t>
            </a:r>
            <a:r>
              <a:rPr lang="en-US" dirty="0" smtClean="0">
                <a:latin typeface="Times New Roman" pitchFamily="18" charset="0"/>
                <a:cs typeface="Times New Roman" pitchFamily="18" charset="0"/>
              </a:rPr>
              <a:t>by Alfred P. Rovai</a:t>
            </a:r>
            <a:endParaRPr lang="en-US" dirty="0">
              <a:latin typeface="Times New Roman" pitchFamily="18" charset="0"/>
              <a:cs typeface="Times New Roman" pitchFamily="18" charset="0"/>
            </a:endParaRPr>
          </a:p>
        </p:txBody>
      </p:sp>
      <p:sp>
        <p:nvSpPr>
          <p:cNvPr id="11" name="TextBox 10"/>
          <p:cNvSpPr txBox="1"/>
          <p:nvPr/>
        </p:nvSpPr>
        <p:spPr>
          <a:xfrm>
            <a:off x="736286" y="2398931"/>
            <a:ext cx="7290427" cy="369332"/>
          </a:xfrm>
          <a:prstGeom prst="rect">
            <a:avLst/>
          </a:prstGeom>
          <a:solidFill>
            <a:srgbClr val="001667"/>
          </a:solidFill>
        </p:spPr>
        <p:txBody>
          <a:bodyPr wrap="none" rtlCol="0">
            <a:spAutoFit/>
          </a:bodyPr>
          <a:lstStyle/>
          <a:p>
            <a:pPr algn="ctr"/>
            <a:r>
              <a:rPr lang="en-US" dirty="0" smtClean="0"/>
              <a:t>Open the dataset </a:t>
            </a:r>
            <a:r>
              <a:rPr lang="en-US" i="1" dirty="0" err="1" smtClean="0"/>
              <a:t>Motivation.xlsx</a:t>
            </a:r>
            <a:r>
              <a:rPr lang="en-US" dirty="0" smtClean="0"/>
              <a:t>. Click on the Spearman rho worksheet tab.  </a:t>
            </a:r>
          </a:p>
        </p:txBody>
      </p:sp>
      <p:sp>
        <p:nvSpPr>
          <p:cNvPr id="6" name="TextBox 5"/>
          <p:cNvSpPr txBox="1"/>
          <p:nvPr/>
        </p:nvSpPr>
        <p:spPr>
          <a:xfrm>
            <a:off x="1872975" y="2760941"/>
            <a:ext cx="5524500" cy="369332"/>
          </a:xfrm>
          <a:prstGeom prst="rect">
            <a:avLst/>
          </a:prstGeom>
          <a:solidFill>
            <a:schemeClr val="bg1"/>
          </a:solidFill>
          <a:ln w="38100" cmpd="sng">
            <a:solidFill>
              <a:srgbClr val="001667"/>
            </a:solidFill>
          </a:ln>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dirty="0" smtClean="0">
                <a:solidFill>
                  <a:srgbClr val="001667"/>
                </a:solidFill>
              </a:rPr>
              <a:t>File available at </a:t>
            </a:r>
            <a:r>
              <a:rPr lang="en-US" dirty="0" smtClean="0">
                <a:solidFill>
                  <a:srgbClr val="001667"/>
                </a:solidFill>
                <a:hlinkClick r:id="rId3"/>
              </a:rPr>
              <a:t>http://www.watertreepress.com/stats</a:t>
            </a:r>
            <a:endParaRPr lang="en-US" dirty="0" smtClean="0">
              <a:solidFill>
                <a:srgbClr val="001667"/>
              </a:solidFill>
            </a:endParaRPr>
          </a:p>
        </p:txBody>
      </p:sp>
      <p:sp>
        <p:nvSpPr>
          <p:cNvPr id="5" name="TextBox 4"/>
          <p:cNvSpPr txBox="1"/>
          <p:nvPr/>
        </p:nvSpPr>
        <p:spPr>
          <a:xfrm>
            <a:off x="838200" y="381000"/>
            <a:ext cx="7086600" cy="461665"/>
          </a:xfrm>
          <a:prstGeom prst="rect">
            <a:avLst/>
          </a:prstGeom>
          <a:noFill/>
        </p:spPr>
        <p:txBody>
          <a:bodyPr wrap="square" rtlCol="0">
            <a:spAutoFit/>
          </a:bodyPr>
          <a:lstStyle/>
          <a:p>
            <a:pPr algn="ctr"/>
            <a:r>
              <a:rPr lang="en-US" sz="2400" dirty="0" smtClean="0"/>
              <a:t>Conducting a Spearman Rank-Order Correlation Test</a:t>
            </a:r>
            <a:endParaRPr lang="en-US" sz="2400" dirty="0"/>
          </a:p>
        </p:txBody>
      </p:sp>
      <p:sp>
        <p:nvSpPr>
          <p:cNvPr id="7" name="TextBox 6"/>
          <p:cNvSpPr txBox="1"/>
          <p:nvPr/>
        </p:nvSpPr>
        <p:spPr>
          <a:xfrm>
            <a:off x="406125" y="3968205"/>
            <a:ext cx="8458200" cy="2308324"/>
          </a:xfrm>
          <a:prstGeom prst="rect">
            <a:avLst/>
          </a:prstGeom>
          <a:solidFill>
            <a:srgbClr val="001667"/>
          </a:solidFill>
        </p:spPr>
        <p:txBody>
          <a:bodyPr wrap="square" rtlCol="0">
            <a:spAutoFit/>
          </a:bodyPr>
          <a:lstStyle/>
          <a:p>
            <a:pPr algn="ctr"/>
            <a:r>
              <a:rPr lang="en-US" dirty="0" smtClean="0"/>
              <a:t>TASK</a:t>
            </a:r>
          </a:p>
          <a:p>
            <a:pPr algn="ctr"/>
            <a:r>
              <a:rPr lang="en-US" dirty="0" smtClean="0"/>
              <a:t>Respond to the following research question and null hypothesis:</a:t>
            </a:r>
          </a:p>
          <a:p>
            <a:pPr algn="ctr"/>
            <a:endParaRPr lang="en-US" dirty="0" smtClean="0"/>
          </a:p>
          <a:p>
            <a:pPr algn="ctr"/>
            <a:r>
              <a:rPr lang="en-US" dirty="0"/>
              <a:t>Is there a relationship between grade point average </a:t>
            </a:r>
            <a:r>
              <a:rPr lang="en-US" dirty="0" smtClean="0"/>
              <a:t>(GPA) and </a:t>
            </a:r>
            <a:r>
              <a:rPr lang="en-US" dirty="0"/>
              <a:t>sense of classroom </a:t>
            </a:r>
            <a:r>
              <a:rPr lang="en-US" dirty="0" smtClean="0"/>
              <a:t>community (</a:t>
            </a:r>
            <a:r>
              <a:rPr lang="en-US" dirty="0" err="1" smtClean="0"/>
              <a:t>c_community</a:t>
            </a:r>
            <a:r>
              <a:rPr lang="en-US" dirty="0" smtClean="0"/>
              <a:t>)?</a:t>
            </a:r>
            <a:endParaRPr lang="en-US" dirty="0" smtClean="0"/>
          </a:p>
          <a:p>
            <a:pPr algn="ctr"/>
            <a:endParaRPr lang="en-US" dirty="0"/>
          </a:p>
          <a:p>
            <a:pPr algn="ctr"/>
            <a:r>
              <a:rPr lang="en-US" i="1" dirty="0"/>
              <a:t>H</a:t>
            </a:r>
            <a:r>
              <a:rPr lang="en-US" baseline="-25000" dirty="0"/>
              <a:t>0</a:t>
            </a:r>
            <a:r>
              <a:rPr lang="en-US" dirty="0"/>
              <a:t>: There is no relationship between grade point average and sense of classroom community.</a:t>
            </a:r>
          </a:p>
        </p:txBody>
      </p:sp>
    </p:spTree>
    <p:extLst>
      <p:ext uri="{BB962C8B-B14F-4D97-AF65-F5344CB8AC3E}">
        <p14:creationId xmlns:p14="http://schemas.microsoft.com/office/powerpoint/2010/main" val="287133591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a:xfrm>
            <a:off x="1600200" y="6356350"/>
            <a:ext cx="6096000" cy="365125"/>
          </a:xfrm>
        </p:spPr>
        <p:txBody>
          <a:bodyPr/>
          <a:lstStyle/>
          <a:p>
            <a:r>
              <a:rPr lang="en-US" dirty="0" smtClean="0">
                <a:latin typeface="Times New Roman" pitchFamily="18" charset="0"/>
                <a:cs typeface="Times New Roman" pitchFamily="18" charset="0"/>
              </a:rPr>
              <a:t>Copyright </a:t>
            </a:r>
            <a:r>
              <a:rPr lang="en-US" dirty="0" smtClean="0">
                <a:latin typeface="Times New Roman" pitchFamily="18" charset="0"/>
                <a:cs typeface="Times New Roman" pitchFamily="18" charset="0"/>
              </a:rPr>
              <a:t>2015 </a:t>
            </a:r>
            <a:r>
              <a:rPr lang="en-US" dirty="0" smtClean="0">
                <a:latin typeface="Times New Roman" pitchFamily="18" charset="0"/>
                <a:cs typeface="Times New Roman" pitchFamily="18" charset="0"/>
              </a:rPr>
              <a:t>by Alfred P. Rovai</a:t>
            </a:r>
            <a:endParaRPr lang="en-US" dirty="0">
              <a:latin typeface="Times New Roman" pitchFamily="18" charset="0"/>
              <a:cs typeface="Times New Roman" pitchFamily="18" charset="0"/>
            </a:endParaRPr>
          </a:p>
        </p:txBody>
      </p:sp>
      <p:sp>
        <p:nvSpPr>
          <p:cNvPr id="7" name="TextBox 6"/>
          <p:cNvSpPr txBox="1"/>
          <p:nvPr/>
        </p:nvSpPr>
        <p:spPr>
          <a:xfrm>
            <a:off x="228600" y="3987291"/>
            <a:ext cx="8458200" cy="1477328"/>
          </a:xfrm>
          <a:prstGeom prst="rect">
            <a:avLst/>
          </a:prstGeom>
          <a:solidFill>
            <a:srgbClr val="001667"/>
          </a:solidFill>
        </p:spPr>
        <p:txBody>
          <a:bodyPr wrap="square" rtlCol="0">
            <a:spAutoFit/>
          </a:bodyPr>
          <a:lstStyle/>
          <a:p>
            <a:pPr algn="ctr"/>
            <a:r>
              <a:rPr lang="en-US" dirty="0" smtClean="0"/>
              <a:t>Enter labels and formulas in cells C1:D170 in order to generate ranks from raw scores for </a:t>
            </a:r>
            <a:r>
              <a:rPr lang="en-US" dirty="0" smtClean="0"/>
              <a:t>variables GPA </a:t>
            </a:r>
            <a:r>
              <a:rPr lang="en-US" dirty="0" smtClean="0"/>
              <a:t>and </a:t>
            </a:r>
            <a:r>
              <a:rPr lang="en-US" dirty="0" err="1" smtClean="0"/>
              <a:t>c_community</a:t>
            </a:r>
            <a:r>
              <a:rPr lang="en-US" dirty="0" smtClean="0"/>
              <a:t>.</a:t>
            </a:r>
          </a:p>
          <a:p>
            <a:pPr algn="ctr"/>
            <a:endParaRPr lang="en-US" dirty="0"/>
          </a:p>
          <a:p>
            <a:pPr algn="ctr"/>
            <a:r>
              <a:rPr lang="en-US" dirty="0" smtClean="0"/>
              <a:t>Note: one can enter formulas in cells C2 and D2 and then use the Excel Edit &gt; Fill &gt; Down procedure for each variable.</a:t>
            </a:r>
            <a:endParaRPr lang="en-US" dirty="0" smtClean="0"/>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85800" y="990600"/>
            <a:ext cx="4191000" cy="2566626"/>
          </a:xfrm>
          <a:prstGeom prst="rect">
            <a:avLst/>
          </a:prstGeo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029200" y="990601"/>
            <a:ext cx="2635994" cy="2566626"/>
          </a:xfrm>
          <a:prstGeom prst="rect">
            <a:avLst/>
          </a:prstGeom>
        </p:spPr>
      </p:pic>
      <p:sp>
        <p:nvSpPr>
          <p:cNvPr id="8" name="TextBox 7"/>
          <p:cNvSpPr txBox="1"/>
          <p:nvPr/>
        </p:nvSpPr>
        <p:spPr>
          <a:xfrm>
            <a:off x="838200" y="381000"/>
            <a:ext cx="7086600" cy="461665"/>
          </a:xfrm>
          <a:prstGeom prst="rect">
            <a:avLst/>
          </a:prstGeom>
          <a:noFill/>
        </p:spPr>
        <p:txBody>
          <a:bodyPr wrap="square" rtlCol="0">
            <a:spAutoFit/>
          </a:bodyPr>
          <a:lstStyle/>
          <a:p>
            <a:pPr algn="ctr"/>
            <a:r>
              <a:rPr lang="en-US" sz="2400" dirty="0" smtClean="0"/>
              <a:t>Conducting a Spearman Rank-Order Correlation Test</a:t>
            </a:r>
            <a:endParaRPr lang="en-US" sz="2400" dirty="0"/>
          </a:p>
        </p:txBody>
      </p:sp>
    </p:spTree>
    <p:extLst>
      <p:ext uri="{BB962C8B-B14F-4D97-AF65-F5344CB8AC3E}">
        <p14:creationId xmlns:p14="http://schemas.microsoft.com/office/powerpoint/2010/main" val="112952532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a:xfrm>
            <a:off x="1600200" y="6356350"/>
            <a:ext cx="6096000" cy="365125"/>
          </a:xfrm>
        </p:spPr>
        <p:txBody>
          <a:bodyPr/>
          <a:lstStyle/>
          <a:p>
            <a:r>
              <a:rPr lang="en-US" dirty="0" smtClean="0">
                <a:latin typeface="Times New Roman" pitchFamily="18" charset="0"/>
                <a:cs typeface="Times New Roman" pitchFamily="18" charset="0"/>
              </a:rPr>
              <a:t>Copyright </a:t>
            </a:r>
            <a:r>
              <a:rPr lang="en-US" dirty="0" smtClean="0">
                <a:latin typeface="Times New Roman" pitchFamily="18" charset="0"/>
                <a:cs typeface="Times New Roman" pitchFamily="18" charset="0"/>
              </a:rPr>
              <a:t>2015 </a:t>
            </a:r>
            <a:r>
              <a:rPr lang="en-US" dirty="0" smtClean="0">
                <a:latin typeface="Times New Roman" pitchFamily="18" charset="0"/>
                <a:cs typeface="Times New Roman" pitchFamily="18" charset="0"/>
              </a:rPr>
              <a:t>by Alfred P. Rovai</a:t>
            </a:r>
            <a:endParaRPr lang="en-US" dirty="0">
              <a:latin typeface="Times New Roman" pitchFamily="18" charset="0"/>
              <a:cs typeface="Times New Roman" pitchFamily="18" charset="0"/>
            </a:endParaRPr>
          </a:p>
        </p:txBody>
      </p:sp>
      <p:sp>
        <p:nvSpPr>
          <p:cNvPr id="7" name="TextBox 6"/>
          <p:cNvSpPr txBox="1"/>
          <p:nvPr/>
        </p:nvSpPr>
        <p:spPr>
          <a:xfrm>
            <a:off x="228600" y="4125401"/>
            <a:ext cx="8458200" cy="1754326"/>
          </a:xfrm>
          <a:prstGeom prst="rect">
            <a:avLst/>
          </a:prstGeom>
          <a:solidFill>
            <a:srgbClr val="001667"/>
          </a:solidFill>
        </p:spPr>
        <p:txBody>
          <a:bodyPr wrap="square" rtlCol="0">
            <a:spAutoFit/>
          </a:bodyPr>
          <a:lstStyle/>
          <a:p>
            <a:pPr algn="ctr"/>
            <a:r>
              <a:rPr lang="en-US" dirty="0" smtClean="0"/>
              <a:t>Enter the labels and  formulas shown in cells E1:F10 in order to generate relevant  statistics</a:t>
            </a:r>
            <a:r>
              <a:rPr lang="en-US" dirty="0" smtClean="0"/>
              <a:t>.</a:t>
            </a:r>
          </a:p>
          <a:p>
            <a:pPr algn="ctr"/>
            <a:endParaRPr lang="en-US" dirty="0"/>
          </a:p>
          <a:p>
            <a:pPr algn="ctr"/>
            <a:r>
              <a:rPr lang="en-US" dirty="0"/>
              <a:t>The results of the test </a:t>
            </a:r>
            <a:r>
              <a:rPr lang="en-US" dirty="0" smtClean="0"/>
              <a:t>provide </a:t>
            </a:r>
            <a:r>
              <a:rPr lang="en-US" dirty="0"/>
              <a:t>evidence that grade point average (</a:t>
            </a:r>
            <a:r>
              <a:rPr lang="en-US" dirty="0" err="1"/>
              <a:t>Mdn</a:t>
            </a:r>
            <a:r>
              <a:rPr lang="en-US" dirty="0"/>
              <a:t> = 3.5) and sense of classroom community (</a:t>
            </a:r>
            <a:r>
              <a:rPr lang="en-US" dirty="0" err="1"/>
              <a:t>Mdn</a:t>
            </a:r>
            <a:r>
              <a:rPr lang="en-US" dirty="0"/>
              <a:t> = 29) are directly related, </a:t>
            </a:r>
            <a:r>
              <a:rPr lang="en-US" i="1" dirty="0" err="1"/>
              <a:t>r</a:t>
            </a:r>
            <a:r>
              <a:rPr lang="en-US" i="1" baseline="-25000" dirty="0" err="1"/>
              <a:t>s</a:t>
            </a:r>
            <a:r>
              <a:rPr lang="en-US" dirty="0"/>
              <a:t>(167) = .38, </a:t>
            </a:r>
            <a:r>
              <a:rPr lang="en-US" i="1" dirty="0"/>
              <a:t>p</a:t>
            </a:r>
            <a:r>
              <a:rPr lang="en-US" dirty="0"/>
              <a:t> &lt;.001 (2-tailed). Therefore, there was sufficient evidence to reject the null hypothesis</a:t>
            </a:r>
            <a:r>
              <a:rPr lang="en-US" dirty="0" smtClean="0"/>
              <a:t>.</a:t>
            </a:r>
            <a:endParaRPr lang="en-US" dirty="0"/>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33400" y="1447800"/>
            <a:ext cx="4248841" cy="2362200"/>
          </a:xfrm>
          <a:prstGeom prst="rect">
            <a:avLst/>
          </a:prstGeo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876799" y="1447800"/>
            <a:ext cx="3531605" cy="2362200"/>
          </a:xfrm>
          <a:prstGeom prst="rect">
            <a:avLst/>
          </a:prstGeom>
        </p:spPr>
      </p:pic>
      <p:sp>
        <p:nvSpPr>
          <p:cNvPr id="8" name="TextBox 7"/>
          <p:cNvSpPr txBox="1"/>
          <p:nvPr/>
        </p:nvSpPr>
        <p:spPr>
          <a:xfrm>
            <a:off x="838200" y="457200"/>
            <a:ext cx="7086600" cy="461665"/>
          </a:xfrm>
          <a:prstGeom prst="rect">
            <a:avLst/>
          </a:prstGeom>
          <a:noFill/>
        </p:spPr>
        <p:txBody>
          <a:bodyPr wrap="square" rtlCol="0">
            <a:spAutoFit/>
          </a:bodyPr>
          <a:lstStyle/>
          <a:p>
            <a:pPr algn="ctr"/>
            <a:r>
              <a:rPr lang="en-US" sz="2400" dirty="0" smtClean="0"/>
              <a:t>Conducting a Spearman Rank-Order Correlation Test</a:t>
            </a:r>
            <a:endParaRPr lang="en-US" sz="2400" dirty="0"/>
          </a:p>
        </p:txBody>
      </p:sp>
    </p:spTree>
    <p:extLst>
      <p:ext uri="{BB962C8B-B14F-4D97-AF65-F5344CB8AC3E}">
        <p14:creationId xmlns:p14="http://schemas.microsoft.com/office/powerpoint/2010/main" val="410136940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a:xfrm>
            <a:off x="1600200" y="6356350"/>
            <a:ext cx="6096000" cy="365125"/>
          </a:xfrm>
        </p:spPr>
        <p:txBody>
          <a:bodyPr/>
          <a:lstStyle/>
          <a:p>
            <a:r>
              <a:rPr lang="en-US" dirty="0" smtClean="0">
                <a:latin typeface="Times New Roman" pitchFamily="18" charset="0"/>
                <a:cs typeface="Times New Roman" pitchFamily="18" charset="0"/>
              </a:rPr>
              <a:t>Copyright </a:t>
            </a:r>
            <a:r>
              <a:rPr lang="en-US" dirty="0" smtClean="0">
                <a:latin typeface="Times New Roman" pitchFamily="18" charset="0"/>
                <a:cs typeface="Times New Roman" pitchFamily="18" charset="0"/>
              </a:rPr>
              <a:t>2015 </a:t>
            </a:r>
            <a:r>
              <a:rPr lang="en-US" dirty="0" smtClean="0">
                <a:latin typeface="Times New Roman" pitchFamily="18" charset="0"/>
                <a:cs typeface="Times New Roman" pitchFamily="18" charset="0"/>
              </a:rPr>
              <a:t>by Alfred P. Rovai</a:t>
            </a:r>
            <a:endParaRPr lang="en-US" dirty="0">
              <a:latin typeface="Times New Roman" pitchFamily="18" charset="0"/>
              <a:cs typeface="Times New Roman" pitchFamily="18" charset="0"/>
            </a:endParaRPr>
          </a:p>
        </p:txBody>
      </p:sp>
      <p:sp>
        <p:nvSpPr>
          <p:cNvPr id="9" name="Footer Placeholder 3"/>
          <p:cNvSpPr txBox="1">
            <a:spLocks/>
          </p:cNvSpPr>
          <p:nvPr/>
        </p:nvSpPr>
        <p:spPr>
          <a:xfrm>
            <a:off x="1600200" y="6356350"/>
            <a:ext cx="6096000" cy="365125"/>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mtClean="0">
                <a:latin typeface="Times New Roman" pitchFamily="18" charset="0"/>
                <a:cs typeface="Times New Roman" pitchFamily="18" charset="0"/>
              </a:rPr>
              <a:t>Copyright 2015 by Alfred P. Rovai</a:t>
            </a:r>
            <a:endParaRPr lang="en-US" dirty="0">
              <a:latin typeface="Times New Roman" pitchFamily="18" charset="0"/>
              <a:cs typeface="Times New Roman" pitchFamily="18" charset="0"/>
            </a:endParaRPr>
          </a:p>
        </p:txBody>
      </p:sp>
      <p:sp>
        <p:nvSpPr>
          <p:cNvPr id="10" name="TextBox 9"/>
          <p:cNvSpPr txBox="1"/>
          <p:nvPr/>
        </p:nvSpPr>
        <p:spPr>
          <a:xfrm>
            <a:off x="457200" y="4242194"/>
            <a:ext cx="8001000" cy="1846659"/>
          </a:xfrm>
          <a:prstGeom prst="rect">
            <a:avLst/>
          </a:prstGeom>
          <a:solidFill>
            <a:srgbClr val="001667"/>
          </a:solidFill>
        </p:spPr>
        <p:txBody>
          <a:bodyPr wrap="square" rtlCol="0">
            <a:spAutoFit/>
          </a:bodyPr>
          <a:lstStyle/>
          <a:p>
            <a:pPr algn="ctr"/>
            <a:r>
              <a:rPr lang="en-US" sz="1600" dirty="0" smtClean="0"/>
              <a:t>The scatterplot shows a </a:t>
            </a:r>
            <a:r>
              <a:rPr lang="en-US" sz="1600" dirty="0" smtClean="0"/>
              <a:t>low, positive </a:t>
            </a:r>
            <a:r>
              <a:rPr lang="en-US" sz="1600" dirty="0" smtClean="0"/>
              <a:t>relationship between </a:t>
            </a:r>
            <a:r>
              <a:rPr lang="en-US" sz="1600" dirty="0" smtClean="0"/>
              <a:t>grade point average and sense of classroom community.</a:t>
            </a:r>
            <a:endParaRPr lang="en-US" sz="1600" dirty="0" smtClean="0"/>
          </a:p>
          <a:p>
            <a:pPr algn="ctr"/>
            <a:endParaRPr lang="en-US" sz="1600" dirty="0"/>
          </a:p>
          <a:p>
            <a:pPr algn="ctr"/>
            <a:r>
              <a:rPr lang="en-US" sz="1600" dirty="0" smtClean="0"/>
              <a:t>The </a:t>
            </a:r>
            <a:r>
              <a:rPr lang="en-US" sz="1600" dirty="0" err="1" smtClean="0"/>
              <a:t>trendline</a:t>
            </a:r>
            <a:r>
              <a:rPr lang="en-US" sz="1600" dirty="0" smtClean="0"/>
              <a:t> with </a:t>
            </a:r>
            <a:r>
              <a:rPr lang="en-US" sz="1600" dirty="0" smtClean="0"/>
              <a:t>positive </a:t>
            </a:r>
            <a:r>
              <a:rPr lang="en-US" sz="1600" dirty="0" smtClean="0"/>
              <a:t>slope shows a </a:t>
            </a:r>
            <a:r>
              <a:rPr lang="en-US" sz="1600" dirty="0" err="1" smtClean="0"/>
              <a:t>positiverelationship</a:t>
            </a:r>
            <a:r>
              <a:rPr lang="en-US" sz="1600" dirty="0" smtClean="0"/>
              <a:t> </a:t>
            </a:r>
            <a:r>
              <a:rPr lang="en-US" sz="1600" dirty="0" smtClean="0"/>
              <a:t>(as one variable increases, the other </a:t>
            </a:r>
            <a:r>
              <a:rPr lang="en-US" sz="1600" dirty="0" smtClean="0"/>
              <a:t>also increases).</a:t>
            </a:r>
            <a:endParaRPr lang="en-US" sz="1600" dirty="0" smtClean="0"/>
          </a:p>
          <a:p>
            <a:pPr algn="ctr"/>
            <a:endParaRPr lang="en-US" sz="1600" dirty="0"/>
          </a:p>
          <a:p>
            <a:pPr algn="ctr"/>
            <a:r>
              <a:rPr lang="en-US" sz="1600" dirty="0" smtClean="0"/>
              <a:t>The dispersed plots suggests a </a:t>
            </a:r>
            <a:r>
              <a:rPr lang="en-US" sz="1600" dirty="0" smtClean="0"/>
              <a:t>weak or </a:t>
            </a:r>
            <a:r>
              <a:rPr lang="en-US" sz="1600" dirty="0"/>
              <a:t>low relationship (</a:t>
            </a:r>
            <a:r>
              <a:rPr lang="en-US" sz="1600" i="1" dirty="0" err="1"/>
              <a:t>r</a:t>
            </a:r>
            <a:r>
              <a:rPr lang="en-US" sz="1600" i="1" baseline="-25000" dirty="0" err="1"/>
              <a:t>s</a:t>
            </a:r>
            <a:r>
              <a:rPr lang="en-US" sz="1600" dirty="0"/>
              <a:t>(167) = .38</a:t>
            </a:r>
            <a:r>
              <a:rPr lang="en-US" sz="1600" dirty="0" smtClean="0"/>
              <a:t>). </a:t>
            </a:r>
            <a:endParaRPr lang="en-US" sz="1600" dirty="0"/>
          </a:p>
        </p:txBody>
      </p:sp>
      <p:sp>
        <p:nvSpPr>
          <p:cNvPr id="11" name="TextBox 10"/>
          <p:cNvSpPr txBox="1"/>
          <p:nvPr/>
        </p:nvSpPr>
        <p:spPr>
          <a:xfrm>
            <a:off x="787400" y="228600"/>
            <a:ext cx="7493000" cy="523220"/>
          </a:xfrm>
          <a:prstGeom prst="rect">
            <a:avLst/>
          </a:prstGeom>
          <a:noFill/>
        </p:spPr>
        <p:txBody>
          <a:bodyPr wrap="square" rtlCol="0">
            <a:spAutoFit/>
          </a:bodyPr>
          <a:lstStyle/>
          <a:p>
            <a:pPr algn="ctr"/>
            <a:r>
              <a:rPr lang="en-US" sz="2800" dirty="0" smtClean="0"/>
              <a:t>Scatterplot</a:t>
            </a:r>
            <a:endParaRPr lang="en-US" sz="2800" dirty="0"/>
          </a:p>
        </p:txBody>
      </p:sp>
      <p:pic>
        <p:nvPicPr>
          <p:cNvPr id="13" name="Picture 1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09800" y="838200"/>
            <a:ext cx="4724400" cy="2894757"/>
          </a:xfrm>
          <a:prstGeom prst="rect">
            <a:avLst/>
          </a:prstGeom>
        </p:spPr>
      </p:pic>
    </p:spTree>
    <p:extLst>
      <p:ext uri="{BB962C8B-B14F-4D97-AF65-F5344CB8AC3E}">
        <p14:creationId xmlns:p14="http://schemas.microsoft.com/office/powerpoint/2010/main" val="3770374116"/>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Custom 2">
      <a:dk1>
        <a:srgbClr val="FFFFFF"/>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1513</TotalTime>
  <Words>979</Words>
  <Application>Microsoft Macintosh PowerPoint</Application>
  <PresentationFormat>On-screen Show (4:3)</PresentationFormat>
  <Paragraphs>88</Paragraphs>
  <Slides>12</Slides>
  <Notes>0</Notes>
  <HiddenSlides>0</HiddenSlides>
  <MMClips>0</MMClips>
  <ScaleCrop>false</ScaleCrop>
  <HeadingPairs>
    <vt:vector size="8" baseType="variant">
      <vt:variant>
        <vt:lpstr>Fonts Used</vt:lpstr>
      </vt:variant>
      <vt:variant>
        <vt:i4>3</vt:i4>
      </vt:variant>
      <vt:variant>
        <vt:lpstr>Theme</vt:lpstr>
      </vt:variant>
      <vt:variant>
        <vt:i4>1</vt:i4>
      </vt:variant>
      <vt:variant>
        <vt:lpstr>Embedded OLE Servers</vt:lpstr>
      </vt:variant>
      <vt:variant>
        <vt:i4>1</vt:i4>
      </vt:variant>
      <vt:variant>
        <vt:lpstr>Slide Titles</vt:lpstr>
      </vt:variant>
      <vt:variant>
        <vt:i4>12</vt:i4>
      </vt:variant>
    </vt:vector>
  </HeadingPairs>
  <TitlesOfParts>
    <vt:vector size="17" baseType="lpstr">
      <vt:lpstr>Calibri</vt:lpstr>
      <vt:lpstr>Times New Roman</vt:lpstr>
      <vt:lpstr>Arial</vt:lpstr>
      <vt:lpstr>Office Theme</vt:lpstr>
      <vt:lpstr>Equation</vt:lpstr>
      <vt:lpstr>Statistical Fundamentals:  Using Microsoft Excel for Univariate and Bivariate Analysis Alfred P. Rovai</vt:lpstr>
      <vt:lpstr>Spearman Rank-Order Correlation Test</vt:lpstr>
      <vt:lpstr>Spearman Rank-Order Correlation Test</vt:lpstr>
      <vt:lpstr>Spearman Rank-Order Correlation Test</vt:lpstr>
      <vt:lpstr>Key Assumptions &amp; Requirements</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Manager/>
  <Company>Watertree Press LLC</Company>
  <LinksUpToDate>false</LinksUpToDate>
  <SharedDoc>false</SharedDoc>
  <HyperlinkBase/>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Pearson Product-Moment Correlation</dc:title>
  <dc:subject/>
  <dc:creator>Alfred P. Rovai</dc:creator>
  <cp:keywords/>
  <dc:description/>
  <cp:lastModifiedBy>Fred Rovai</cp:lastModifiedBy>
  <cp:revision>177</cp:revision>
  <dcterms:created xsi:type="dcterms:W3CDTF">2013-06-04T13:30:25Z</dcterms:created>
  <dcterms:modified xsi:type="dcterms:W3CDTF">2015-10-20T17:07:51Z</dcterms:modified>
  <cp:category/>
</cp:coreProperties>
</file>